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2" r:id="rId3"/>
    <p:sldId id="273" r:id="rId4"/>
    <p:sldId id="274" r:id="rId5"/>
  </p:sldIdLst>
  <p:sldSz cx="7556500" cy="10693400"/>
  <p:notesSz cx="6858000" cy="9144000"/>
  <p:custDataLst>
    <p:tags r:id="rId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gs" Target="tags/tag1.xml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3" Type="http://schemas.openxmlformats.org/officeDocument/2006/relationships/hyperlink" Target="http://www.roqang.com" TargetMode="Externa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png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52" name="table 1152"/>
          <p:cNvGraphicFramePr>
            <a:graphicFrameLocks noGrp="1"/>
          </p:cNvGraphicFramePr>
          <p:nvPr/>
        </p:nvGraphicFramePr>
        <p:xfrm>
          <a:off x="558812" y="2303222"/>
          <a:ext cx="6534150" cy="3928744"/>
        </p:xfrm>
        <a:graphic>
          <a:graphicData uri="http://schemas.openxmlformats.org/drawingml/2006/table">
            <a:tbl>
              <a:tblPr/>
              <a:tblGrid>
                <a:gridCol w="1308735"/>
                <a:gridCol w="873125"/>
                <a:gridCol w="1101090"/>
                <a:gridCol w="2174875"/>
                <a:gridCol w="1076325"/>
              </a:tblGrid>
              <a:tr h="1282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3495" algn="l" rtl="0" eaLnBrk="0">
                        <a:lnSpc>
                          <a:spcPts val="755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项    目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rtl="0" eaLnBrk="0">
                        <a:lnSpc>
                          <a:spcPct val="16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96160" algn="l" rtl="0" eaLnBrk="0">
                        <a:lnSpc>
                          <a:spcPts val="755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性</a:t>
                      </a: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    </a:t>
                      </a: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能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</a:tr>
              <a:tr h="1333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3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3495" algn="l" rtl="0" eaLnBrk="0">
                        <a:lnSpc>
                          <a:spcPts val="765"/>
                        </a:lnSpc>
                        <a:spcBef>
                          <a:spcPts val="0"/>
                        </a:spcBef>
                      </a:pPr>
                      <a:r>
                        <a:rPr sz="600" kern="0" spc="1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工作温度范围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94255" algn="l" rtl="0" eaLnBrk="0">
                        <a:lnSpc>
                          <a:spcPts val="750"/>
                        </a:lnSpc>
                        <a:spcBef>
                          <a:spcPts val="0"/>
                        </a:spcBef>
                      </a:pPr>
                      <a:r>
                        <a:rPr sz="6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-55℃-+105℃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22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" algn="l" rtl="0" eaLnBrk="0">
                        <a:lnSpc>
                          <a:spcPts val="775"/>
                        </a:lnSpc>
                        <a:spcBef>
                          <a:spcPts val="0"/>
                        </a:spcBef>
                      </a:pPr>
                      <a:r>
                        <a:rPr sz="600" kern="0" spc="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额定静电容量容许误差值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rtl="0" eaLnBrk="0">
                        <a:lnSpc>
                          <a:spcPct val="14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1865" algn="l" rtl="0" eaLnBrk="0">
                        <a:lnSpc>
                          <a:spcPts val="765"/>
                        </a:lnSpc>
                        <a:spcBef>
                          <a:spcPts val="0"/>
                        </a:spcBef>
                      </a:pP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±20%</a:t>
                      </a:r>
                      <a:r>
                        <a:rPr sz="600" kern="0" spc="2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(120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Hz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,20℃)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66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" algn="l" rtl="0" eaLnBrk="0">
                        <a:lnSpc>
                          <a:spcPts val="780"/>
                        </a:lnSpc>
                        <a:spcBef>
                          <a:spcPts val="5"/>
                        </a:spcBef>
                      </a:pPr>
                      <a:r>
                        <a:rPr sz="6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漏电流(20℃)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6520" algn="l" rtl="0" eaLnBrk="0">
                        <a:lnSpc>
                          <a:spcPts val="775"/>
                        </a:lnSpc>
                      </a:pPr>
                      <a:r>
                        <a:rPr sz="6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I=0.01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CV</a:t>
                      </a:r>
                      <a:r>
                        <a:rPr sz="6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或3</a:t>
                      </a:r>
                      <a:r>
                        <a:rPr sz="600" kern="0" spc="-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</a:t>
                      </a:r>
                      <a:r>
                        <a:rPr sz="6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μA/微安)中的任一个较大</a:t>
                      </a:r>
                      <a:r>
                        <a:rPr sz="600" kern="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值以下(2分钟后)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96520" algn="l" rtl="0" eaLnBrk="0">
                        <a:lnSpc>
                          <a:spcPts val="755"/>
                        </a:lnSpc>
                        <a:spcBef>
                          <a:spcPts val="15"/>
                        </a:spcBef>
                      </a:pPr>
                      <a:r>
                        <a:rPr sz="6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I=漏电流(</a:t>
                      </a:r>
                      <a:r>
                        <a:rPr sz="6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μA/微安).C=额定静电容量(</a:t>
                      </a:r>
                      <a:r>
                        <a:rPr sz="6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μF/微法拉)、V=额定直流工作电压(V/</a:t>
                      </a:r>
                      <a:r>
                        <a:rPr sz="600" kern="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伏特)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6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" algn="l" rtl="0" eaLnBrk="0">
                        <a:lnSpc>
                          <a:spcPts val="765"/>
                        </a:lnSpc>
                        <a:spcBef>
                          <a:spcPts val="0"/>
                        </a:spcBef>
                      </a:pPr>
                      <a:r>
                        <a:rPr sz="600" kern="0" spc="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损失角正切值(120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Hz</a:t>
                      </a:r>
                      <a:r>
                        <a:rPr sz="600" kern="0" spc="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,20℃)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105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105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27455" algn="l" rtl="0" eaLnBrk="0">
                        <a:lnSpc>
                          <a:spcPts val="765"/>
                        </a:lnSpc>
                      </a:pPr>
                      <a:r>
                        <a:rPr sz="600" kern="0" spc="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当额定静电容量大于1.00</a:t>
                      </a:r>
                      <a:r>
                        <a:rPr sz="6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0微法拉时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，</a:t>
                      </a:r>
                      <a:r>
                        <a:rPr sz="600" kern="0" spc="-1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每增加1,000微法拉需加0.02.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230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79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860" algn="l" rtl="0" eaLnBrk="0">
                        <a:lnSpc>
                          <a:spcPts val="775"/>
                        </a:lnSpc>
                        <a:spcBef>
                          <a:spcPts val="5"/>
                        </a:spcBef>
                      </a:pPr>
                      <a:r>
                        <a:rPr sz="600" kern="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温度特性(120Hz)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rtl="0" eaLnBrk="0">
                        <a:lnSpc>
                          <a:spcPct val="14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40255" algn="l" rtl="0" eaLnBrk="0">
                        <a:lnSpc>
                          <a:spcPts val="775"/>
                        </a:lnSpc>
                        <a:spcBef>
                          <a:spcPts val="0"/>
                        </a:spcBef>
                      </a:pPr>
                      <a:r>
                        <a:rPr sz="600" kern="0" spc="1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阻抗比不可大于下表所列数</a:t>
                      </a:r>
                      <a:r>
                        <a:rPr sz="600" kern="0" spc="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值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014">
                <a:tc rowSpan="5"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128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3495" algn="l" rtl="0" eaLnBrk="0">
                        <a:lnSpc>
                          <a:spcPts val="780"/>
                        </a:lnSpc>
                      </a:pPr>
                      <a:r>
                        <a:rPr sz="600" kern="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耐久性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ts val="780"/>
                        </a:lnSpc>
                        <a:spcBef>
                          <a:spcPts val="0"/>
                        </a:spcBef>
                      </a:pPr>
                      <a:r>
                        <a:rPr sz="600" kern="0" spc="1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保证寿命时间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99795" algn="l" rtl="0" eaLnBrk="0">
                        <a:lnSpc>
                          <a:spcPts val="785"/>
                        </a:lnSpc>
                        <a:spcBef>
                          <a:spcPts val="5"/>
                        </a:spcBef>
                      </a:pPr>
                      <a:r>
                        <a:rPr sz="6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2000小时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27000"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2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ts val="765"/>
                        </a:lnSpc>
                      </a:pPr>
                      <a:r>
                        <a:rPr sz="600" kern="0" spc="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静电容量变化率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2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33425" algn="l" rtl="0" eaLnBrk="0">
                        <a:lnSpc>
                          <a:spcPts val="765"/>
                        </a:lnSpc>
                      </a:pPr>
                      <a:r>
                        <a:rPr sz="600" kern="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≤当初始值的±</a:t>
                      </a:r>
                      <a:r>
                        <a:rPr sz="6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25%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33350"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3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065" algn="l" rtl="0" eaLnBrk="0">
                        <a:lnSpc>
                          <a:spcPts val="765"/>
                        </a:lnSpc>
                        <a:spcBef>
                          <a:spcPts val="0"/>
                        </a:spcBef>
                      </a:pPr>
                      <a:r>
                        <a:rPr sz="600" kern="0" spc="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损失角正切值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3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63575" algn="l" rtl="0" eaLnBrk="0">
                        <a:lnSpc>
                          <a:spcPts val="765"/>
                        </a:lnSpc>
                        <a:spcBef>
                          <a:spcPts val="0"/>
                        </a:spcBef>
                      </a:pPr>
                      <a:r>
                        <a:rPr sz="600" kern="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≤初始规格值的200%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36525"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12115" algn="l" rtl="0" eaLnBrk="0">
                        <a:lnSpc>
                          <a:spcPts val="765"/>
                        </a:lnSpc>
                        <a:spcBef>
                          <a:spcPts val="0"/>
                        </a:spcBef>
                      </a:pPr>
                      <a:r>
                        <a:rPr sz="600" kern="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漏电流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09625" algn="l" rtl="0" eaLnBrk="0">
                        <a:lnSpc>
                          <a:spcPts val="770"/>
                        </a:lnSpc>
                        <a:spcBef>
                          <a:spcPts val="0"/>
                        </a:spcBef>
                      </a:pPr>
                      <a:r>
                        <a:rPr sz="6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≤初始规格值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7009"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6840" algn="l" rtl="0" eaLnBrk="0">
                        <a:lnSpc>
                          <a:spcPts val="765"/>
                        </a:lnSpc>
                        <a:spcBef>
                          <a:spcPts val="0"/>
                        </a:spcBef>
                      </a:pPr>
                      <a:r>
                        <a:rPr sz="600" kern="0" spc="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×于105℃环境中供给额</a:t>
                      </a:r>
                      <a:r>
                        <a:rPr sz="6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定电压2,000小时后</a:t>
                      </a:r>
                      <a:r>
                        <a:rPr sz="600" kern="0" spc="-1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，</a:t>
                      </a:r>
                      <a:r>
                        <a:rPr sz="600" kern="0" spc="-1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待制品回复至20℃的环境中进行量测时，</a:t>
                      </a:r>
                      <a:r>
                        <a:rPr sz="6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需满足上列要求。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29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111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65" algn="l" rtl="0" eaLnBrk="0">
                        <a:lnSpc>
                          <a:spcPts val="775"/>
                        </a:lnSpc>
                        <a:spcBef>
                          <a:spcPts val="0"/>
                        </a:spcBef>
                      </a:pPr>
                      <a:r>
                        <a:rPr sz="600" kern="0" spc="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高温无负荷特性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105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105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105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9855" algn="l" rtl="0" eaLnBrk="0">
                        <a:lnSpc>
                          <a:spcPts val="765"/>
                        </a:lnSpc>
                      </a:pPr>
                      <a:r>
                        <a:rPr sz="600" kern="0" spc="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*于105℃环境中不供给额定电压1,000小</a:t>
                      </a:r>
                      <a:r>
                        <a:rPr sz="6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时后</a:t>
                      </a:r>
                      <a:r>
                        <a:rPr sz="600" kern="0" spc="-1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，</a:t>
                      </a:r>
                      <a:r>
                        <a:rPr sz="600" kern="0" spc="-1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待制品回复至20℃的环境中进行量测时，</a:t>
                      </a:r>
                      <a:r>
                        <a:rPr sz="6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需满足上列要求。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88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9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3495" algn="l" rtl="0" eaLnBrk="0">
                        <a:lnSpc>
                          <a:spcPts val="775"/>
                        </a:lnSpc>
                        <a:spcBef>
                          <a:spcPts val="5"/>
                        </a:spcBef>
                      </a:pPr>
                      <a:r>
                        <a:rPr sz="600" kern="0" spc="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纹波电流与频率补正系数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54" name="textbox 1154"/>
          <p:cNvSpPr/>
          <p:nvPr/>
        </p:nvSpPr>
        <p:spPr>
          <a:xfrm>
            <a:off x="520293" y="424191"/>
            <a:ext cx="3312159" cy="188023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9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617855" algn="l" rtl="0" eaLnBrk="0">
              <a:lnSpc>
                <a:spcPct val="94000"/>
              </a:lnSpc>
            </a:pPr>
            <a:r>
              <a:rPr sz="1300" b="1" i="1" kern="0" spc="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贴片型铝电解电容器</a:t>
            </a:r>
            <a:endParaRPr sz="13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20955" algn="l" rtl="0" eaLnBrk="0">
              <a:lnSpc>
                <a:spcPct val="96000"/>
              </a:lnSpc>
              <a:spcBef>
                <a:spcPts val="865"/>
              </a:spcBef>
            </a:pPr>
            <a:r>
              <a:rPr sz="3200" b="1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RVE</a:t>
            </a:r>
            <a:r>
              <a:rPr sz="3200" b="1" kern="0" spc="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系列</a:t>
            </a:r>
            <a:endParaRPr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2700" algn="l" rtl="0" eaLnBrk="0">
              <a:lnSpc>
                <a:spcPct val="94000"/>
              </a:lnSpc>
              <a:spcBef>
                <a:spcPts val="550"/>
              </a:spcBef>
            </a:pPr>
            <a:r>
              <a:rPr sz="1200" b="1" kern="0" spc="1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特长/用途</a:t>
            </a:r>
            <a:endParaRPr sz="1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r" rtl="0" eaLnBrk="0">
              <a:lnSpc>
                <a:spcPct val="89000"/>
              </a:lnSpc>
              <a:spcBef>
                <a:spcPts val="10"/>
              </a:spcBef>
            </a:pPr>
            <a:r>
              <a:rPr sz="1200" b="1" kern="0" spc="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·</a:t>
            </a:r>
            <a:r>
              <a:rPr sz="1200" kern="0" spc="3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200" kern="0" spc="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sz="1200" kern="0" spc="-2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200" kern="0" spc="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Φ</a:t>
            </a:r>
            <a:r>
              <a:rPr sz="1200" kern="0" spc="-3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200" kern="0" spc="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~</a:t>
            </a:r>
            <a:r>
              <a:rPr sz="1200" kern="0" spc="-2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200" kern="0" spc="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18</a:t>
            </a:r>
            <a:r>
              <a:rPr sz="1200" kern="0" spc="-2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200" kern="0" spc="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Φ</a:t>
            </a:r>
            <a:r>
              <a:rPr sz="1200" kern="0" spc="-3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200" kern="0" spc="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sz="1200" kern="0" spc="-3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200" kern="0" spc="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105</a:t>
            </a:r>
            <a:r>
              <a:rPr sz="1200" kern="0" spc="-3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200" kern="0" spc="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℃</a:t>
            </a:r>
            <a:r>
              <a:rPr sz="1200" kern="0" spc="-3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200" kern="0" spc="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、2,000小时寿命保</a:t>
            </a:r>
            <a:r>
              <a:rPr sz="1200" kern="0" spc="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证</a:t>
            </a:r>
            <a:endParaRPr sz="1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64770" algn="l" rtl="0" eaLnBrk="0">
              <a:lnSpc>
                <a:spcPct val="94000"/>
              </a:lnSpc>
              <a:spcBef>
                <a:spcPts val="10"/>
              </a:spcBef>
            </a:pPr>
            <a:r>
              <a:rPr sz="12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·</a:t>
            </a:r>
            <a:r>
              <a:rPr sz="1200" kern="0" spc="29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2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低等效</a:t>
            </a:r>
            <a:r>
              <a:rPr sz="1200" kern="0" spc="-3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2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串联</a:t>
            </a:r>
            <a:r>
              <a:rPr sz="1200" kern="0" spc="-2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2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电</a:t>
            </a:r>
            <a:r>
              <a:rPr sz="1200" kern="0" spc="-3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2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阻</a:t>
            </a:r>
            <a:r>
              <a:rPr sz="1200" kern="0" spc="-2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2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(E</a:t>
            </a:r>
            <a:r>
              <a:rPr sz="12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S</a:t>
            </a:r>
            <a:r>
              <a:rPr sz="1200" kern="0" spc="-4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2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R)电容器</a:t>
            </a:r>
            <a:endParaRPr sz="1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64770" algn="l" rtl="0" eaLnBrk="0">
              <a:lnSpc>
                <a:spcPct val="85000"/>
              </a:lnSpc>
              <a:spcBef>
                <a:spcPts val="35"/>
              </a:spcBef>
            </a:pPr>
            <a:r>
              <a:rPr sz="1200" kern="0" spc="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·</a:t>
            </a:r>
            <a:r>
              <a:rPr sz="1200" kern="0" spc="3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200" kern="0" spc="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适用表面黏着之高密度</a:t>
            </a:r>
            <a:r>
              <a:rPr sz="12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PCB</a:t>
            </a:r>
            <a:r>
              <a:rPr sz="1200" kern="0" spc="3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200" kern="0" spc="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设计</a:t>
            </a:r>
            <a:r>
              <a:rPr sz="12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</a:t>
            </a:r>
            <a:r>
              <a:rPr sz="1200" kern="0" spc="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·</a:t>
            </a:r>
            <a:r>
              <a:rPr sz="1200" kern="0" spc="3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200" kern="0" spc="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符合</a:t>
            </a:r>
            <a:r>
              <a:rPr sz="12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RoH</a:t>
            </a:r>
            <a:r>
              <a:rPr sz="1200" kern="0" spc="-4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2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S</a:t>
            </a:r>
            <a:r>
              <a:rPr sz="1200" kern="0" spc="3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200" kern="0" spc="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指令</a:t>
            </a:r>
            <a:endParaRPr sz="1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60960" algn="l" rtl="0" eaLnBrk="0">
              <a:lnSpc>
                <a:spcPct val="95000"/>
              </a:lnSpc>
              <a:spcBef>
                <a:spcPts val="170"/>
              </a:spcBef>
            </a:pPr>
            <a:r>
              <a:rPr sz="1200" kern="0" spc="-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规格表</a:t>
            </a:r>
            <a:endParaRPr sz="1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1156" name="table 1156"/>
          <p:cNvGraphicFramePr>
            <a:graphicFrameLocks noGrp="1"/>
          </p:cNvGraphicFramePr>
          <p:nvPr/>
        </p:nvGraphicFramePr>
        <p:xfrm>
          <a:off x="4323714" y="6870051"/>
          <a:ext cx="2769870" cy="1961514"/>
        </p:xfrm>
        <a:graphic>
          <a:graphicData uri="http://schemas.openxmlformats.org/drawingml/2006/table">
            <a:tbl>
              <a:tblPr/>
              <a:tblGrid>
                <a:gridCol w="292734"/>
                <a:gridCol w="508000"/>
                <a:gridCol w="279400"/>
                <a:gridCol w="285750"/>
                <a:gridCol w="285750"/>
                <a:gridCol w="469900"/>
                <a:gridCol w="361950"/>
                <a:gridCol w="286384"/>
              </a:tblGrid>
              <a:tr h="1276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017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ΦD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3114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L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493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A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49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B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684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018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W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370" algn="l" rtl="0" eaLnBrk="0">
                        <a:lnSpc>
                          <a:spcPts val="750"/>
                        </a:lnSpc>
                      </a:pPr>
                      <a:r>
                        <a:rPr sz="6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P±0.2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5880" algn="l" rtl="0" eaLnBrk="0">
                        <a:lnSpc>
                          <a:spcPts val="760"/>
                        </a:lnSpc>
                        <a:spcBef>
                          <a:spcPts val="0"/>
                        </a:spcBef>
                      </a:pPr>
                      <a:r>
                        <a:rPr sz="6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图号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3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38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8580" algn="l" rtl="0" eaLnBrk="0">
                        <a:lnSpc>
                          <a:spcPts val="760"/>
                        </a:lnSpc>
                      </a:pPr>
                      <a:r>
                        <a:rPr sz="6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5.4±0.3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54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175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429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5.1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6675" algn="l" rtl="0" eaLnBrk="0">
                        <a:lnSpc>
                          <a:spcPts val="755"/>
                        </a:lnSpc>
                        <a:spcBef>
                          <a:spcPts val="0"/>
                        </a:spcBef>
                      </a:pP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0.5～0.8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747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382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88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6365" algn="l" rtl="0" eaLnBrk="0">
                        <a:lnSpc>
                          <a:spcPct val="87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8580" algn="l" rtl="0" eaLnBrk="0">
                        <a:lnSpc>
                          <a:spcPts val="830"/>
                        </a:lnSpc>
                        <a:spcBef>
                          <a:spcPts val="0"/>
                        </a:spcBef>
                      </a:pPr>
                      <a:r>
                        <a:rPr sz="6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5.4±0.3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794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429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429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5.9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6675" algn="l" rtl="0" eaLnBrk="0">
                        <a:lnSpc>
                          <a:spcPct val="98000"/>
                        </a:lnSpc>
                      </a:pP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0.5～0.8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747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0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382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23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001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8580" algn="l" rtl="0" eaLnBrk="0">
                        <a:lnSpc>
                          <a:spcPts val="830"/>
                        </a:lnSpc>
                      </a:pPr>
                      <a:r>
                        <a:rPr sz="6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5.4±0.3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667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6.6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302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6.6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429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6675" algn="l" rtl="0" eaLnBrk="0">
                        <a:lnSpc>
                          <a:spcPct val="98000"/>
                        </a:lnSpc>
                        <a:spcBef>
                          <a:spcPts val="0"/>
                        </a:spcBef>
                      </a:pP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0.5～0.8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239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2.0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382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6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0010" algn="l" rtl="0" eaLnBrk="0">
                        <a:lnSpc>
                          <a:spcPct val="86000"/>
                        </a:lnSpc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8580" algn="l" rtl="0" eaLnBrk="0">
                        <a:lnSpc>
                          <a:spcPts val="750"/>
                        </a:lnSpc>
                      </a:pPr>
                      <a:r>
                        <a:rPr sz="6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7.7±0.3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6675" algn="l" rtl="0" eaLnBrk="0">
                        <a:lnSpc>
                          <a:spcPct val="86000"/>
                        </a:lnSpc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6.6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8425" algn="l" rtl="0" eaLnBrk="0">
                        <a:lnSpc>
                          <a:spcPct val="86000"/>
                        </a:lnSpc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66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4295" algn="l" rtl="0" eaLnBrk="0">
                        <a:lnSpc>
                          <a:spcPct val="86000"/>
                        </a:lnSpc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6675" algn="l" rtl="0" eaLnBrk="0">
                        <a:lnSpc>
                          <a:spcPts val="745"/>
                        </a:lnSpc>
                        <a:spcBef>
                          <a:spcPts val="0"/>
                        </a:spcBef>
                      </a:pP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0.5～0.8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2395" algn="l" rtl="0" eaLnBrk="0">
                        <a:lnSpc>
                          <a:spcPct val="86000"/>
                        </a:lnSpc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2.0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3825" algn="l" rtl="0" eaLnBrk="0">
                        <a:lnSpc>
                          <a:spcPct val="87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9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446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7310" algn="l" rtl="0" eaLnBrk="0">
                        <a:lnSpc>
                          <a:spcPts val="820"/>
                        </a:lnSpc>
                      </a:pPr>
                      <a:r>
                        <a:rPr sz="6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6.5±0.3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604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239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239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9.0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6675" algn="l" rtl="0" eaLnBrk="0">
                        <a:lnSpc>
                          <a:spcPct val="98000"/>
                        </a:lnSpc>
                        <a:spcBef>
                          <a:spcPts val="0"/>
                        </a:spcBef>
                      </a:pP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0.5～0.8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239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382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446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73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7625" algn="l" rtl="0" eaLnBrk="0">
                        <a:lnSpc>
                          <a:spcPts val="740"/>
                        </a:lnSpc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10.2+0.5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604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239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239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9.0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6675" algn="l" rtl="0" eaLnBrk="0">
                        <a:lnSpc>
                          <a:spcPts val="755"/>
                        </a:lnSpc>
                        <a:spcBef>
                          <a:spcPts val="0"/>
                        </a:spcBef>
                      </a:pPr>
                      <a:r>
                        <a:rPr sz="6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0.7～1.1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303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3.1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0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382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3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112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8580" algn="l" rtl="0" eaLnBrk="0">
                        <a:lnSpc>
                          <a:spcPts val="760"/>
                        </a:lnSpc>
                      </a:pPr>
                      <a:r>
                        <a:rPr sz="6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7.7±0.3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334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397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334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11.0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6675" algn="l" rtl="0" eaLnBrk="0">
                        <a:lnSpc>
                          <a:spcPts val="735"/>
                        </a:lnSpc>
                        <a:spcBef>
                          <a:spcPts val="0"/>
                        </a:spcBef>
                      </a:pP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0.7～1.3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049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4.7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382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6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1125" algn="l" rtl="0" eaLnBrk="0">
                        <a:lnSpc>
                          <a:spcPct val="87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7625" algn="l" rtl="0" eaLnBrk="0">
                        <a:lnSpc>
                          <a:spcPts val="750"/>
                        </a:lnSpc>
                      </a:pP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10.2±0.3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3340" algn="l" rtl="0" eaLnBrk="0">
                        <a:lnSpc>
                          <a:spcPct val="87000"/>
                        </a:lnSpc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3975" algn="l" rtl="0" eaLnBrk="0">
                        <a:lnSpc>
                          <a:spcPct val="87000"/>
                        </a:lnSpc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3340" algn="l" rtl="0" eaLnBrk="0">
                        <a:lnSpc>
                          <a:spcPct val="87000"/>
                        </a:lnSpc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11.0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6675" algn="l" rtl="0" eaLnBrk="0">
                        <a:lnSpc>
                          <a:spcPts val="730"/>
                        </a:lnSpc>
                        <a:spcBef>
                          <a:spcPts val="0"/>
                        </a:spcBef>
                      </a:pP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0.7～1.3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0490" algn="l" rtl="0" eaLnBrk="0">
                        <a:lnSpc>
                          <a:spcPct val="86000"/>
                        </a:lnSpc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4.7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3825" algn="l" rtl="0" eaLnBrk="0">
                        <a:lnSpc>
                          <a:spcPct val="87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07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0325" algn="l" rtl="0" eaLnBrk="0">
                        <a:lnSpc>
                          <a:spcPct val="81000"/>
                        </a:lnSpc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7625" algn="l" rtl="0" eaLnBrk="0">
                        <a:lnSpc>
                          <a:spcPct val="98000"/>
                        </a:lnSpc>
                        <a:spcBef>
                          <a:spcPts val="0"/>
                        </a:spcBef>
                      </a:pP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13.5±0.5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3340" algn="l" rtl="0" eaLnBrk="0">
                        <a:lnSpc>
                          <a:spcPct val="81000"/>
                        </a:lnSpc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13.0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3975" algn="l" rtl="0" eaLnBrk="0">
                        <a:lnSpc>
                          <a:spcPct val="81000"/>
                        </a:lnSpc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13.0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3340" algn="l" rtl="0" eaLnBrk="0">
                        <a:lnSpc>
                          <a:spcPct val="81000"/>
                        </a:lnSpc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13.7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2390" algn="l" rtl="0" eaLnBrk="0">
                        <a:lnSpc>
                          <a:spcPct val="95000"/>
                        </a:lnSpc>
                        <a:spcBef>
                          <a:spcPts val="0"/>
                        </a:spcBef>
                      </a:pP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1.1～1.4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0490" algn="l" rtl="0" eaLnBrk="0">
                        <a:lnSpc>
                          <a:spcPct val="79000"/>
                        </a:lnSpc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8745" algn="l" rtl="0" eaLnBrk="0">
                        <a:lnSpc>
                          <a:spcPct val="79000"/>
                        </a:lnSpc>
                      </a:pP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36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032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7625" algn="l" rtl="0" eaLnBrk="0">
                        <a:lnSpc>
                          <a:spcPts val="750"/>
                        </a:lnSpc>
                        <a:spcBef>
                          <a:spcPts val="0"/>
                        </a:spcBef>
                      </a:pP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16.5±0.5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334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13.0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397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13.0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334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13.7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7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2390" algn="l" rtl="0" eaLnBrk="0">
                        <a:lnSpc>
                          <a:spcPts val="730"/>
                        </a:lnSpc>
                        <a:spcBef>
                          <a:spcPts val="0"/>
                        </a:spcBef>
                      </a:pP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1.1～1.4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049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874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112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7625" algn="l" rtl="0" eaLnBrk="0">
                        <a:lnSpc>
                          <a:spcPts val="750"/>
                        </a:lnSpc>
                      </a:pP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16.5±0.5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334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17.0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397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17.0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334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18.0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2390" algn="l" rtl="0" eaLnBrk="0">
                        <a:lnSpc>
                          <a:spcPts val="745"/>
                        </a:lnSpc>
                      </a:pP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1.1～1.4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176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874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3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11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2545" algn="l" rtl="0" eaLnBrk="0">
                        <a:lnSpc>
                          <a:spcPts val="750"/>
                        </a:lnSpc>
                        <a:spcBef>
                          <a:spcPts val="0"/>
                        </a:spcBef>
                      </a:pPr>
                      <a:r>
                        <a:rPr sz="6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21.5±0.5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33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17.0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39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17.0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33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18.0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2390" algn="l" rtl="0" eaLnBrk="0">
                        <a:lnSpc>
                          <a:spcPts val="750"/>
                        </a:lnSpc>
                        <a:spcBef>
                          <a:spcPts val="0"/>
                        </a:spcBef>
                      </a:pP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1.1～1.4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176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874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3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11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7625" algn="l" rtl="0" eaLnBrk="0">
                        <a:lnSpc>
                          <a:spcPts val="750"/>
                        </a:lnSpc>
                        <a:spcBef>
                          <a:spcPts val="0"/>
                        </a:spcBef>
                      </a:pP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16.5±0.5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33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19.0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39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19.0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26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20.0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2390" algn="l" rtl="0" eaLnBrk="0">
                        <a:lnSpc>
                          <a:spcPts val="730"/>
                        </a:lnSpc>
                        <a:spcBef>
                          <a:spcPts val="0"/>
                        </a:spcBef>
                      </a:pP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1.1～1.4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176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874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6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112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2545" algn="l" rtl="0" eaLnBrk="0">
                        <a:lnSpc>
                          <a:spcPts val="775"/>
                        </a:lnSpc>
                      </a:pPr>
                      <a:r>
                        <a:rPr sz="6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21.5±0.5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3340" algn="l" rtl="0" eaLnBrk="0">
                        <a:lnSpc>
                          <a:spcPct val="88000"/>
                        </a:lnSpc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19.0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3975" algn="l" rtl="0" eaLnBrk="0">
                        <a:lnSpc>
                          <a:spcPct val="88000"/>
                        </a:lnSpc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19.0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260" algn="l" rtl="0" eaLnBrk="0">
                        <a:lnSpc>
                          <a:spcPct val="88000"/>
                        </a:lnSpc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20.0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2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2390" algn="l" rtl="0" eaLnBrk="0">
                        <a:lnSpc>
                          <a:spcPts val="770"/>
                        </a:lnSpc>
                        <a:spcBef>
                          <a:spcPts val="0"/>
                        </a:spcBef>
                      </a:pP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1.1～1.4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1760" algn="l" rtl="0" eaLnBrk="0">
                        <a:lnSpc>
                          <a:spcPct val="88000"/>
                        </a:lnSpc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874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158" name="picture 115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915935" y="6896335"/>
            <a:ext cx="3048732" cy="1086344"/>
          </a:xfrm>
          <a:prstGeom prst="rect">
            <a:avLst/>
          </a:prstGeom>
        </p:spPr>
      </p:pic>
      <p:pic>
        <p:nvPicPr>
          <p:cNvPr id="1160" name="picture 116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1023041" y="8516432"/>
            <a:ext cx="2892089" cy="1109796"/>
          </a:xfrm>
          <a:prstGeom prst="rect">
            <a:avLst/>
          </a:prstGeom>
        </p:spPr>
      </p:pic>
      <p:graphicFrame>
        <p:nvGraphicFramePr>
          <p:cNvPr id="1162" name="table 1162"/>
          <p:cNvGraphicFramePr>
            <a:graphicFrameLocks noGrp="1"/>
          </p:cNvGraphicFramePr>
          <p:nvPr/>
        </p:nvGraphicFramePr>
        <p:xfrm>
          <a:off x="2844152" y="5066017"/>
          <a:ext cx="3176270" cy="553720"/>
        </p:xfrm>
        <a:graphic>
          <a:graphicData uri="http://schemas.openxmlformats.org/drawingml/2006/table">
            <a:tbl>
              <a:tblPr/>
              <a:tblGrid>
                <a:gridCol w="1137285"/>
                <a:gridCol w="2038985"/>
              </a:tblGrid>
              <a:tr h="1403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89560" algn="l" rtl="0" eaLnBrk="0">
                        <a:lnSpc>
                          <a:spcPts val="765"/>
                        </a:lnSpc>
                      </a:pPr>
                      <a:r>
                        <a:rPr sz="600" kern="0" spc="1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保证寿命时间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08990" algn="l" rtl="0" eaLnBrk="0">
                        <a:lnSpc>
                          <a:spcPts val="765"/>
                        </a:lnSpc>
                        <a:spcBef>
                          <a:spcPts val="0"/>
                        </a:spcBef>
                      </a:pPr>
                      <a:r>
                        <a:rPr sz="6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1,000小时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6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38125" algn="l" rtl="0" eaLnBrk="0">
                        <a:lnSpc>
                          <a:spcPts val="760"/>
                        </a:lnSpc>
                        <a:spcBef>
                          <a:spcPts val="0"/>
                        </a:spcBef>
                      </a:pPr>
                      <a:r>
                        <a:rPr sz="600" kern="0" spc="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静电容量变化率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63575" algn="l" rtl="0" eaLnBrk="0">
                        <a:lnSpc>
                          <a:spcPts val="760"/>
                        </a:lnSpc>
                        <a:spcBef>
                          <a:spcPts val="0"/>
                        </a:spcBef>
                      </a:pPr>
                      <a:r>
                        <a:rPr sz="600" kern="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≤初始值的±30%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7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89560" algn="l" rtl="0" eaLnBrk="0">
                        <a:lnSpc>
                          <a:spcPts val="775"/>
                        </a:lnSpc>
                        <a:spcBef>
                          <a:spcPts val="0"/>
                        </a:spcBef>
                      </a:pPr>
                      <a:r>
                        <a:rPr sz="600" kern="0" spc="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损失角正切值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36905" algn="l" rtl="0" eaLnBrk="0">
                        <a:lnSpc>
                          <a:spcPts val="775"/>
                        </a:lnSpc>
                        <a:spcBef>
                          <a:spcPts val="0"/>
                        </a:spcBef>
                      </a:pPr>
                      <a:r>
                        <a:rPr sz="600" kern="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≤初始规格值的300%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98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4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28625" algn="l" rtl="0" eaLnBrk="0">
                        <a:lnSpc>
                          <a:spcPts val="780"/>
                        </a:lnSpc>
                        <a:spcBef>
                          <a:spcPts val="0"/>
                        </a:spcBef>
                      </a:pPr>
                      <a:r>
                        <a:rPr sz="600" kern="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漏电流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39775" algn="l" rtl="0" eaLnBrk="0">
                        <a:lnSpc>
                          <a:spcPts val="775"/>
                        </a:lnSpc>
                        <a:spcBef>
                          <a:spcPts val="0"/>
                        </a:spcBef>
                      </a:pPr>
                      <a:r>
                        <a:rPr sz="600" kern="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≤初始规格值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164" name="table 1164"/>
          <p:cNvGraphicFramePr>
            <a:graphicFrameLocks noGrp="1"/>
          </p:cNvGraphicFramePr>
          <p:nvPr/>
        </p:nvGraphicFramePr>
        <p:xfrm>
          <a:off x="2317089" y="3706456"/>
          <a:ext cx="4191634" cy="401320"/>
        </p:xfrm>
        <a:graphic>
          <a:graphicData uri="http://schemas.openxmlformats.org/drawingml/2006/table">
            <a:tbl>
              <a:tblPr/>
              <a:tblGrid>
                <a:gridCol w="534034"/>
                <a:gridCol w="901700"/>
                <a:gridCol w="311150"/>
                <a:gridCol w="273050"/>
                <a:gridCol w="330200"/>
                <a:gridCol w="316865"/>
                <a:gridCol w="304800"/>
                <a:gridCol w="304800"/>
                <a:gridCol w="304800"/>
                <a:gridCol w="304800"/>
                <a:gridCol w="305434"/>
              </a:tblGrid>
              <a:tr h="133985"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9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43560" algn="l" rtl="0" eaLnBrk="0">
                        <a:lnSpc>
                          <a:spcPts val="765"/>
                        </a:lnSpc>
                      </a:pPr>
                      <a:r>
                        <a:rPr sz="6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额定电压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636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842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382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239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731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731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604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541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636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350"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0175" algn="l" rtl="0" eaLnBrk="0">
                        <a:lnSpc>
                          <a:spcPts val="775"/>
                        </a:lnSpc>
                        <a:spcBef>
                          <a:spcPts val="5"/>
                        </a:spcBef>
                      </a:pPr>
                      <a:r>
                        <a:rPr sz="6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阻抗比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8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1755" algn="l" rtl="0" eaLnBrk="0">
                        <a:lnSpc>
                          <a:spcPts val="775"/>
                        </a:lnSpc>
                        <a:spcBef>
                          <a:spcPts val="0"/>
                        </a:spcBef>
                      </a:pPr>
                      <a:r>
                        <a:rPr sz="6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Z(-25℃)/Z(+20℃)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9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30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414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71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2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2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2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2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509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985"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1440" algn="l" rtl="0" eaLnBrk="0">
                        <a:lnSpc>
                          <a:spcPts val="785"/>
                        </a:lnSpc>
                      </a:pPr>
                      <a:r>
                        <a:rPr sz="6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Z(-55℃)/Z(+20℃)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1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684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303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478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1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779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1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271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1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271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1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271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1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271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1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573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166" name="table 1166"/>
          <p:cNvGraphicFramePr>
            <a:graphicFrameLocks noGrp="1"/>
          </p:cNvGraphicFramePr>
          <p:nvPr/>
        </p:nvGraphicFramePr>
        <p:xfrm>
          <a:off x="2412377" y="3048609"/>
          <a:ext cx="3950969" cy="375919"/>
        </p:xfrm>
        <a:graphic>
          <a:graphicData uri="http://schemas.openxmlformats.org/drawingml/2006/table">
            <a:tbl>
              <a:tblPr/>
              <a:tblGrid>
                <a:gridCol w="908685"/>
                <a:gridCol w="336550"/>
                <a:gridCol w="323850"/>
                <a:gridCol w="355600"/>
                <a:gridCol w="330200"/>
                <a:gridCol w="317500"/>
                <a:gridCol w="342900"/>
                <a:gridCol w="336550"/>
                <a:gridCol w="349250"/>
                <a:gridCol w="349884"/>
              </a:tblGrid>
              <a:tr h="13398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875" algn="l" rtl="0" eaLnBrk="0">
                        <a:lnSpc>
                          <a:spcPts val="765"/>
                        </a:lnSpc>
                      </a:pPr>
                      <a:r>
                        <a:rPr sz="6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额定电压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842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319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652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874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239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509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382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017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9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4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5260" algn="l" rtl="0" eaLnBrk="0">
                        <a:lnSpc>
                          <a:spcPts val="775"/>
                        </a:lnSpc>
                      </a:pPr>
                      <a:r>
                        <a:rPr sz="600" kern="0" spc="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损失角正切值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85115" algn="l" rtl="0" eaLnBrk="0">
                        <a:lnSpc>
                          <a:spcPts val="775"/>
                        </a:lnSpc>
                        <a:spcBef>
                          <a:spcPts val="45"/>
                        </a:spcBef>
                      </a:pPr>
                      <a:r>
                        <a:rPr sz="600" kern="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(最大值)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302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0.28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731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0.24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636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0.20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302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0.16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667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0.14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001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0.12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366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0.12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937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0.10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937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0.10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68" name="textbox 1168"/>
          <p:cNvSpPr/>
          <p:nvPr/>
        </p:nvSpPr>
        <p:spPr>
          <a:xfrm>
            <a:off x="4767300" y="247319"/>
            <a:ext cx="2331085" cy="73596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6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2000"/>
              </a:lnSpc>
            </a:pPr>
            <a:r>
              <a:rPr sz="14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hlinkClick r:id="rId3">
                  <a:extLst>
                    <a:ext uri="{DAF060AB-1E55-43B9-8AAB-6FB025537F2F}">
                      <wpsdc:hlinkClr xmlns:wpsdc="http://www.wps.cn/officeDocument/2017/drawingmlCustomData" val="000000"/>
                      <wpsdc:folHlinkClr xmlns:wpsdc="http://www.wps.cn/officeDocument/2017/drawingmlCustomData" val="000000"/>
                      <wpsdc:hlinkUnderline xmlns:wpsdc="http://www.wps.cn/officeDocument/2017/drawingmlCustomData" val="0"/>
                    </a:ext>
                  </a:extLst>
                </a:hlinkClick>
              </a:rPr>
              <a:t>http://www.roqan</a:t>
            </a:r>
            <a:r>
              <a:rPr sz="14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hlinkClick r:id="rId3">
                  <a:extLst>
                    <a:ext uri="{DAF060AB-1E55-43B9-8AAB-6FB025537F2F}">
                      <wpsdc:hlinkClr xmlns:wpsdc="http://www.wps.cn/officeDocument/2017/drawingmlCustomData" val="000000"/>
                      <wpsdc:folHlinkClr xmlns:wpsdc="http://www.wps.cn/officeDocument/2017/drawingmlCustomData" val="000000"/>
                      <wpsdc:hlinkUnderline xmlns:wpsdc="http://www.wps.cn/officeDocument/2017/drawingmlCustomData" val="0"/>
                    </a:ext>
                  </a:extLst>
                </a:hlinkClick>
              </a:rPr>
              <a:t>g.com</a:t>
            </a:r>
            <a:endParaRPr sz="1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 rtl="0" eaLnBrk="0">
              <a:lnSpc>
                <a:spcPct val="109000"/>
              </a:lnSpc>
            </a:pPr>
            <a:endParaRPr sz="8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r" rtl="0" eaLnBrk="0">
              <a:lnSpc>
                <a:spcPct val="78000"/>
              </a:lnSpc>
              <a:spcBef>
                <a:spcPts val="5"/>
              </a:spcBef>
            </a:pPr>
            <a:r>
              <a:rPr sz="3200" b="1" kern="0" spc="-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RVE</a:t>
            </a:r>
            <a:endParaRPr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1170" name="table 1170"/>
          <p:cNvGraphicFramePr>
            <a:graphicFrameLocks noGrp="1"/>
          </p:cNvGraphicFramePr>
          <p:nvPr/>
        </p:nvGraphicFramePr>
        <p:xfrm>
          <a:off x="2773083" y="5876251"/>
          <a:ext cx="3282950" cy="274320"/>
        </p:xfrm>
        <a:graphic>
          <a:graphicData uri="http://schemas.openxmlformats.org/drawingml/2006/table">
            <a:tbl>
              <a:tblPr/>
              <a:tblGrid>
                <a:gridCol w="920114"/>
                <a:gridCol w="615950"/>
                <a:gridCol w="609600"/>
                <a:gridCol w="603250"/>
                <a:gridCol w="534034"/>
              </a:tblGrid>
              <a:tr h="13398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4160" algn="l" rtl="0" eaLnBrk="0">
                        <a:lnSpc>
                          <a:spcPct val="90000"/>
                        </a:lnSpc>
                        <a:spcBef>
                          <a:spcPts val="0"/>
                        </a:spcBef>
                      </a:pPr>
                      <a:r>
                        <a:rPr sz="8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频率(</a:t>
                      </a:r>
                      <a:r>
                        <a:rPr sz="8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Hz</a:t>
                      </a:r>
                      <a:r>
                        <a:rPr sz="8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4150" algn="l" rtl="0" eaLnBrk="0">
                        <a:lnSpc>
                          <a:spcPct val="75000"/>
                        </a:lnSpc>
                        <a:spcBef>
                          <a:spcPts val="0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50,60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06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7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120</a:t>
                      </a:r>
                      <a:endParaRPr sz="7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715" algn="l" rtl="0" eaLnBrk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7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1k</a:t>
                      </a:r>
                      <a:endParaRPr sz="7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5415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10k≤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3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4160" algn="l" rtl="0" eaLnBrk="0">
                        <a:lnSpc>
                          <a:spcPct val="95000"/>
                        </a:lnSpc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补正系数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8280" algn="l" rtl="0" eaLnBrk="0">
                        <a:lnSpc>
                          <a:spcPct val="78000"/>
                        </a:lnSpc>
                        <a:spcBef>
                          <a:spcPts val="0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0.64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8280" algn="l" rtl="0" eaLnBrk="0">
                        <a:lnSpc>
                          <a:spcPct val="78000"/>
                        </a:lnSpc>
                        <a:spcBef>
                          <a:spcPts val="0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0.80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1930" algn="l" rtl="0" eaLnBrk="0">
                        <a:lnSpc>
                          <a:spcPct val="78000"/>
                        </a:lnSpc>
                        <a:spcBef>
                          <a:spcPts val="0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0.93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621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1.0</a:t>
                      </a:r>
                      <a:endParaRPr sz="7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72" name="textbox 1172"/>
          <p:cNvSpPr/>
          <p:nvPr/>
        </p:nvSpPr>
        <p:spPr>
          <a:xfrm>
            <a:off x="724954" y="8023886"/>
            <a:ext cx="1577339" cy="48895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4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6000"/>
              </a:lnSpc>
            </a:pPr>
            <a:r>
              <a:rPr sz="900" kern="0" spc="-5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图</a:t>
            </a:r>
            <a:r>
              <a:rPr sz="900" kern="0" spc="-16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sz="900" kern="0" spc="-5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</a:t>
            </a:r>
            <a:endParaRPr sz="900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r" rtl="0" eaLnBrk="0">
              <a:lnSpc>
                <a:spcPct val="96000"/>
              </a:lnSpc>
              <a:spcBef>
                <a:spcPts val="5"/>
              </a:spcBef>
            </a:pPr>
            <a:r>
              <a:rPr sz="1200" kern="0" spc="-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(Φ8，</a:t>
            </a:r>
            <a:r>
              <a:rPr sz="1200" kern="0" spc="-4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200" kern="0" spc="-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Φ10)</a:t>
            </a:r>
            <a:endParaRPr sz="1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174" name="picture 117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6515100" y="948969"/>
            <a:ext cx="452628" cy="627888"/>
          </a:xfrm>
          <a:prstGeom prst="rect">
            <a:avLst/>
          </a:prstGeom>
        </p:spPr>
      </p:pic>
      <p:pic>
        <p:nvPicPr>
          <p:cNvPr id="1176" name="picture 117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600000">
            <a:off x="62970" y="87264"/>
            <a:ext cx="453389" cy="473723"/>
          </a:xfrm>
          <a:prstGeom prst="rect">
            <a:avLst/>
          </a:prstGeom>
        </p:spPr>
      </p:pic>
      <p:sp>
        <p:nvSpPr>
          <p:cNvPr id="1178" name="textbox 1178"/>
          <p:cNvSpPr/>
          <p:nvPr/>
        </p:nvSpPr>
        <p:spPr>
          <a:xfrm>
            <a:off x="4297009" y="6736791"/>
            <a:ext cx="2743835" cy="14160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6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5000"/>
              </a:lnSpc>
            </a:pPr>
            <a:r>
              <a:rPr sz="800" kern="0" spc="-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制品各项寸法</a:t>
            </a:r>
            <a:r>
              <a:rPr sz="8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                    </a:t>
            </a:r>
            <a:r>
              <a:rPr sz="800" kern="0" spc="-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单位：</a:t>
            </a:r>
            <a:r>
              <a:rPr sz="800" kern="0" spc="-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毫米</a:t>
            </a:r>
            <a:endParaRPr sz="8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180" name="textbox 1180"/>
          <p:cNvSpPr/>
          <p:nvPr/>
        </p:nvSpPr>
        <p:spPr>
          <a:xfrm>
            <a:off x="4297417" y="8831695"/>
            <a:ext cx="1037589" cy="25336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4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17145" algn="l" rtl="0" eaLnBrk="0">
              <a:lnSpc>
                <a:spcPct val="94000"/>
              </a:lnSpc>
            </a:pPr>
            <a:r>
              <a:rPr sz="800" kern="0" spc="-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(*):</a:t>
            </a:r>
            <a:r>
              <a:rPr sz="800" kern="0" spc="-2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800" kern="0" spc="-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Φ4～6.3最</a:t>
            </a:r>
            <a:r>
              <a:rPr sz="800" kern="0" spc="-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大值为</a:t>
            </a:r>
            <a:r>
              <a:rPr sz="8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800" kern="0" spc="-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0.4</a:t>
            </a:r>
            <a:endParaRPr sz="8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182" name="textbox 1182"/>
          <p:cNvSpPr/>
          <p:nvPr/>
        </p:nvSpPr>
        <p:spPr>
          <a:xfrm>
            <a:off x="1366266" y="6666127"/>
            <a:ext cx="907414" cy="20129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4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6000"/>
              </a:lnSpc>
            </a:pPr>
            <a:r>
              <a:rPr sz="1200" kern="0" spc="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(Φ4~Φ6.3)</a:t>
            </a:r>
            <a:endParaRPr sz="1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184" name="textbox 1184"/>
          <p:cNvSpPr/>
          <p:nvPr/>
        </p:nvSpPr>
        <p:spPr>
          <a:xfrm>
            <a:off x="520649" y="6599580"/>
            <a:ext cx="404495" cy="29082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1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94945" indent="-182245" algn="l" rtl="0" eaLnBrk="0">
              <a:lnSpc>
                <a:spcPct val="102000"/>
              </a:lnSpc>
            </a:pPr>
            <a:r>
              <a:rPr sz="9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寸法图</a:t>
            </a:r>
            <a:r>
              <a:rPr sz="9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sz="800" kern="0" spc="-2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图</a:t>
            </a:r>
            <a:r>
              <a:rPr sz="800" kern="0" spc="-4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sz="800" kern="0" spc="-2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</a:t>
            </a:r>
            <a:endParaRPr sz="800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1186" name="textbox 1186"/>
          <p:cNvSpPr/>
          <p:nvPr/>
        </p:nvSpPr>
        <p:spPr>
          <a:xfrm>
            <a:off x="3696741" y="10277729"/>
            <a:ext cx="183514" cy="19177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2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78000"/>
              </a:lnSpc>
            </a:pPr>
            <a:r>
              <a:rPr sz="1400" kern="0" spc="-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16</a:t>
            </a:r>
            <a:endParaRPr sz="1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88" name="table 1188"/>
          <p:cNvGraphicFramePr>
            <a:graphicFrameLocks noGrp="1"/>
          </p:cNvGraphicFramePr>
          <p:nvPr/>
        </p:nvGraphicFramePr>
        <p:xfrm>
          <a:off x="575945" y="2630335"/>
          <a:ext cx="6754495" cy="7423150"/>
        </p:xfrm>
        <a:graphic>
          <a:graphicData uri="http://schemas.openxmlformats.org/drawingml/2006/table">
            <a:tbl>
              <a:tblPr/>
              <a:tblGrid>
                <a:gridCol w="301625"/>
                <a:gridCol w="262254"/>
                <a:gridCol w="412750"/>
                <a:gridCol w="314325"/>
                <a:gridCol w="274319"/>
                <a:gridCol w="433069"/>
                <a:gridCol w="321309"/>
                <a:gridCol w="300990"/>
                <a:gridCol w="406400"/>
                <a:gridCol w="307340"/>
                <a:gridCol w="314959"/>
                <a:gridCol w="435609"/>
                <a:gridCol w="278129"/>
                <a:gridCol w="314325"/>
                <a:gridCol w="499109"/>
                <a:gridCol w="285115"/>
                <a:gridCol w="288925"/>
                <a:gridCol w="399415"/>
                <a:gridCol w="276225"/>
                <a:gridCol w="328295"/>
              </a:tblGrid>
              <a:tr h="253365">
                <a:tc rowSpan="2" grid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4645" algn="l" rtl="0" eaLnBrk="0">
                        <a:lnSpc>
                          <a:spcPct val="87000"/>
                        </a:lnSpc>
                      </a:pPr>
                      <a:r>
                        <a:rPr sz="8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6.3V(0J)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AFC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AFC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AF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3695" algn="l" rtl="0" eaLnBrk="0">
                        <a:lnSpc>
                          <a:spcPct val="87000"/>
                        </a:lnSpc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10V(1A)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AFD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AFD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AF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7345" algn="l" rtl="0" eaLnBrk="0">
                        <a:lnSpc>
                          <a:spcPct val="87000"/>
                        </a:lnSpc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16V(1C)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BFC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BFC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BF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4645" algn="l" rtl="0" eaLnBrk="0">
                        <a:lnSpc>
                          <a:spcPct val="87000"/>
                        </a:lnSpc>
                      </a:pPr>
                      <a:r>
                        <a:rPr sz="8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25V(1E)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BFC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BFC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BF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9565" algn="l" rtl="0" eaLnBrk="0">
                        <a:lnSpc>
                          <a:spcPct val="87000"/>
                        </a:lnSpc>
                      </a:pPr>
                      <a:r>
                        <a:rPr sz="8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35V(1V)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BFC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BFC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BF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5280" algn="l" rtl="0" eaLnBrk="0">
                        <a:lnSpc>
                          <a:spcPct val="87000"/>
                        </a:lnSpc>
                      </a:pPr>
                      <a:r>
                        <a:rPr sz="8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50V(1H)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AFC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AFC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AFC"/>
                    </a:solidFill>
                  </a:tcPr>
                </a:tc>
              </a:tr>
              <a:tr h="320040">
                <a:tc vMerge="1" gridSpan="2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4135" algn="l" rtl="0" eaLnBrk="0">
                        <a:lnSpc>
                          <a:spcPts val="845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ΦD×L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8F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605" algn="l" rtl="0" eaLnBrk="0">
                        <a:lnSpc>
                          <a:spcPts val="775"/>
                        </a:lnSpc>
                        <a:spcBef>
                          <a:spcPts val="5"/>
                        </a:spcBef>
                      </a:pPr>
                      <a:r>
                        <a:rPr sz="600" kern="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阻抗值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7F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1600" algn="l" rtl="0" eaLnBrk="0">
                        <a:lnSpc>
                          <a:spcPts val="845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mA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8F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3820" algn="l" rtl="0" eaLnBrk="0">
                        <a:lnSpc>
                          <a:spcPts val="845"/>
                        </a:lnSpc>
                        <a:spcBef>
                          <a:spcPts val="0"/>
                        </a:spcBef>
                      </a:pPr>
                      <a:r>
                        <a:rPr sz="6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Φ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DxL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8F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955" algn="l" rtl="0" eaLnBrk="0">
                        <a:lnSpc>
                          <a:spcPts val="775"/>
                        </a:lnSpc>
                        <a:spcBef>
                          <a:spcPts val="5"/>
                        </a:spcBef>
                      </a:pPr>
                      <a:r>
                        <a:rPr sz="600" kern="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阻抗值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7F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250" algn="l" rtl="0" eaLnBrk="0">
                        <a:lnSpc>
                          <a:spcPts val="845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mA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8F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4770" algn="l" rtl="0" eaLnBrk="0">
                        <a:lnSpc>
                          <a:spcPts val="845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ΦD×L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8F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r" rtl="0" eaLnBrk="0">
                        <a:lnSpc>
                          <a:spcPts val="775"/>
                        </a:lnSpc>
                        <a:spcBef>
                          <a:spcPts val="5"/>
                        </a:spcBef>
                      </a:pPr>
                      <a:r>
                        <a:rPr sz="600" kern="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阻抗值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7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235" algn="l" rtl="0" eaLnBrk="0">
                        <a:lnSpc>
                          <a:spcPts val="845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mA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9F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8420" algn="l" rtl="0" eaLnBrk="0">
                        <a:lnSpc>
                          <a:spcPts val="845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ΦD×L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8F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590" algn="l" rtl="0" eaLnBrk="0">
                        <a:lnSpc>
                          <a:spcPct val="96000"/>
                        </a:lnSpc>
                      </a:pPr>
                      <a:r>
                        <a:rPr sz="6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阻抗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15875" algn="l" rtl="0" eaLnBrk="0">
                        <a:lnSpc>
                          <a:spcPts val="840"/>
                        </a:lnSpc>
                      </a:pP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值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7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235" algn="l" rtl="0" eaLnBrk="0">
                        <a:lnSpc>
                          <a:spcPts val="845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mA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8F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7785" algn="l" rtl="0" eaLnBrk="0">
                        <a:lnSpc>
                          <a:spcPts val="845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ΦD×L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8F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955" algn="l" rtl="0" eaLnBrk="0">
                        <a:lnSpc>
                          <a:spcPct val="96000"/>
                        </a:lnSpc>
                      </a:pPr>
                      <a:r>
                        <a:rPr sz="6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阻抗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15240" algn="l" rtl="0" eaLnBrk="0">
                        <a:lnSpc>
                          <a:spcPts val="840"/>
                        </a:lnSpc>
                      </a:pP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值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7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1600" algn="l" rtl="0" eaLnBrk="0">
                        <a:lnSpc>
                          <a:spcPts val="845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mA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8F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7785" algn="l" rtl="0" eaLnBrk="0">
                        <a:lnSpc>
                          <a:spcPts val="845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ΦD×L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8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955" algn="l" rtl="0" eaLnBrk="0">
                        <a:lnSpc>
                          <a:spcPct val="96000"/>
                        </a:lnSpc>
                      </a:pPr>
                      <a:r>
                        <a:rPr sz="6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阻抗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15240" algn="l" rtl="0" eaLnBrk="0">
                        <a:lnSpc>
                          <a:spcPts val="840"/>
                        </a:lnSpc>
                      </a:pP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值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7F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7950" algn="l" rtl="0" eaLnBrk="0">
                        <a:lnSpc>
                          <a:spcPts val="845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mA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8F9"/>
                    </a:solidFill>
                  </a:tcPr>
                </a:tc>
              </a:tr>
              <a:tr h="24384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2715" algn="l" rtl="0" eaLnBrk="0">
                        <a:lnSpc>
                          <a:spcPct val="74000"/>
                        </a:lnSpc>
                        <a:spcBef>
                          <a:spcPts val="5"/>
                        </a:spcBef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BF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1595" algn="l" rtl="0" eaLnBrk="0">
                        <a:lnSpc>
                          <a:spcPct val="74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0R0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9F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4455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747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5.0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780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84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6680" algn="l" rtl="0" eaLnBrk="0">
                        <a:lnSpc>
                          <a:spcPct val="74000"/>
                        </a:lnSpc>
                        <a:spcBef>
                          <a:spcPts val="5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8F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2230" algn="l" rtl="0" eaLnBrk="0">
                        <a:lnSpc>
                          <a:spcPct val="74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2R2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7F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4455" algn="l" rtl="0" eaLnBrk="0">
                        <a:lnSpc>
                          <a:spcPts val="840"/>
                        </a:lnSpc>
                        <a:spcBef>
                          <a:spcPts val="5"/>
                        </a:spcBef>
                      </a:pPr>
                      <a:r>
                        <a:rPr sz="6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747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5.0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780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1915" algn="l" rtl="0" eaLnBrk="0">
                        <a:lnSpc>
                          <a:spcPct val="74000"/>
                        </a:lnSpc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3.3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8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2865" algn="l" rtl="0" eaLnBrk="0">
                        <a:lnSpc>
                          <a:spcPct val="74000"/>
                        </a:lnSpc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3R3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8F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4455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747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5.0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780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9375" algn="l" rtl="0" eaLnBrk="0">
                        <a:lnSpc>
                          <a:spcPct val="74000"/>
                        </a:lnSpc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4.7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8F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0325" algn="l" rtl="0" eaLnBrk="0">
                        <a:lnSpc>
                          <a:spcPct val="74000"/>
                        </a:lnSpc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4R7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7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811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700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9385" algn="l" rtl="0" eaLnBrk="0">
                        <a:lnSpc>
                          <a:spcPts val="84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811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430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4455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747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526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84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303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7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endParaRPr sz="7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8F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8580" algn="l" rtl="0" eaLnBrk="0">
                        <a:lnSpc>
                          <a:spcPct val="74000"/>
                        </a:lnSpc>
                        <a:spcBef>
                          <a:spcPts val="5"/>
                        </a:spcBef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8F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1440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017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764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8585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</a:t>
                      </a:r>
                      <a:r>
                        <a:rPr sz="600" kern="0" spc="-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446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1925" algn="l" rtl="0" eaLnBrk="0">
                        <a:lnSpc>
                          <a:spcPts val="84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827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700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955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684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2.0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780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6680" algn="l" rtl="0" eaLnBrk="0">
                        <a:lnSpc>
                          <a:spcPct val="74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A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2230" algn="l" rtl="0" eaLnBrk="0">
                        <a:lnSpc>
                          <a:spcPct val="74000"/>
                        </a:lnSpc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8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524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77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6680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</a:t>
                      </a:r>
                      <a:r>
                        <a:rPr sz="600" kern="0" spc="-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7155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</a:t>
                      </a:r>
                      <a:r>
                        <a:rPr sz="600" kern="0" spc="-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652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7150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937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0.85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1120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636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0.85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700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955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684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2.0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780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84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7315" algn="l" rtl="0" eaLnBrk="0">
                        <a:lnSpc>
                          <a:spcPct val="74000"/>
                        </a:lnSpc>
                        <a:spcBef>
                          <a:spcPts val="5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AFB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2865" algn="l" rtl="0" eaLnBrk="0">
                        <a:lnSpc>
                          <a:spcPct val="74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8F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9695" algn="l" rtl="0" eaLnBrk="0">
                        <a:lnSpc>
                          <a:spcPts val="840"/>
                        </a:lnSpc>
                        <a:spcBef>
                          <a:spcPts val="5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</a:t>
                      </a:r>
                      <a:r>
                        <a:rPr sz="600" kern="0" spc="-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509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319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6680" algn="l" rtl="0" eaLnBrk="0">
                        <a:lnSpc>
                          <a:spcPts val="840"/>
                        </a:lnSpc>
                        <a:spcBef>
                          <a:spcPts val="5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</a:t>
                      </a:r>
                      <a:r>
                        <a:rPr sz="600" kern="0" spc="-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874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" algn="l" rtl="0" eaLnBrk="0">
                        <a:lnSpc>
                          <a:spcPts val="84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731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0.85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370" algn="l" rtl="0" eaLnBrk="0">
                        <a:lnSpc>
                          <a:spcPts val="84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937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0.85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1120" algn="l" rtl="0" eaLnBrk="0">
                        <a:lnSpc>
                          <a:spcPts val="84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636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0.85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700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955" algn="l" rtl="0" eaLnBrk="0">
                        <a:lnSpc>
                          <a:spcPts val="84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×7.7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382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95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39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775" algn="l" rtl="0" eaLnBrk="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BFB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0325" algn="l" rtl="0" eaLnBrk="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8F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9695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</a:t>
                      </a:r>
                      <a:r>
                        <a:rPr sz="600" kern="0" spc="-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509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572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100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032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0.85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874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144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0.85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4450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937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0.85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1120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636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0.85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700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3200" indent="-137795" algn="l" rtl="0" eaLnBrk="0">
                        <a:lnSpc>
                          <a:spcPct val="113000"/>
                        </a:lnSpc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×7.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6205" algn="l" rtl="0" eaLnBrk="0">
                        <a:lnSpc>
                          <a:spcPct val="116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0.6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0.6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95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95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6045" algn="l" rtl="0" eaLnBrk="0">
                        <a:lnSpc>
                          <a:spcPct val="74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68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8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1595" algn="l" rtl="0" eaLnBrk="0">
                        <a:lnSpc>
                          <a:spcPct val="74000"/>
                        </a:lnSpc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680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8F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7630" algn="l" rtl="0" eaLnBrk="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C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8580" algn="l" rtl="0" eaLnBrk="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101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AF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940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032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0.85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572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100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032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0.85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874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144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0.85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0960" algn="l" rtl="0" eaLnBrk="0">
                        <a:lnSpc>
                          <a:spcPts val="84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×7.7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6840" algn="l" rtl="0" eaLnBrk="0">
                        <a:lnSpc>
                          <a:spcPct val="117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0.5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271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algn="l" rtl="0" eaLnBrk="0">
                        <a:lnSpc>
                          <a:spcPct val="111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2715" algn="l" rtl="0" eaLnBrk="0">
                        <a:lnSpc>
                          <a:spcPct val="88000"/>
                        </a:lnSpc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5255" indent="-25400" algn="l" rtl="0" eaLnBrk="0">
                        <a:lnSpc>
                          <a:spcPct val="117000"/>
                        </a:lnSpc>
                        <a:spcBef>
                          <a:spcPts val="0"/>
                        </a:spcBef>
                      </a:pP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6.3×7.7</a:t>
                      </a: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8×10.2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6360" algn="l" rtl="0" eaLnBrk="0">
                        <a:lnSpc>
                          <a:spcPct val="116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0.34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0.30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001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algn="l" rtl="0" eaLnBrk="0">
                        <a:lnSpc>
                          <a:spcPct val="10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985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0640" indent="12065" algn="l" rtl="0" eaLnBrk="0">
                        <a:lnSpc>
                          <a:spcPct val="117000"/>
                        </a:lnSpc>
                        <a:spcBef>
                          <a:spcPts val="0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</a:t>
                      </a:r>
                      <a:r>
                        <a:rPr sz="600" kern="0" spc="-1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10.2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10×10.2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6205" algn="l" rtl="0" eaLnBrk="0">
                        <a:lnSpc>
                          <a:spcPct val="116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0.6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160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algn="l" rtl="0" eaLnBrk="0">
                        <a:lnSpc>
                          <a:spcPct val="111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1605" algn="l" rtl="0" eaLnBrk="0">
                        <a:lnSpc>
                          <a:spcPct val="88000"/>
                        </a:lnSpc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500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10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7630" algn="l" rtl="0" eaLnBrk="0">
                        <a:lnSpc>
                          <a:spcPct val="79000"/>
                        </a:lnSpc>
                        <a:spcBef>
                          <a:spcPts val="0"/>
                        </a:spcBef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8F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8580" algn="l" rtl="0" eaLnBrk="0">
                        <a:lnSpc>
                          <a:spcPct val="79000"/>
                        </a:lnSpc>
                        <a:spcBef>
                          <a:spcPts val="0"/>
                        </a:spcBef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151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8F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940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×7.7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032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064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100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×7.7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636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366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9550" indent="-140970" algn="l" rtl="0" eaLnBrk="0">
                        <a:lnSpc>
                          <a:spcPct val="113000"/>
                        </a:lnSpc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×7.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1440" algn="l" rtl="0" eaLnBrk="0">
                        <a:lnSpc>
                          <a:spcPct val="116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0.50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652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algn="l" rtl="0" eaLnBrk="0">
                        <a:lnSpc>
                          <a:spcPct val="12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652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1280" algn="l" rtl="0" eaLnBrk="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8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2230" algn="l" rtl="0" eaLnBrk="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221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8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940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×7.7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032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064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100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×7.7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0325" algn="l" rtl="0" eaLnBrk="0">
                        <a:lnSpc>
                          <a:spcPct val="67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60325" algn="l" rtl="0" eaLnBrk="0">
                        <a:lnSpc>
                          <a:spcPts val="845"/>
                        </a:lnSpc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366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algn="l" rtl="0" eaLnBrk="0">
                        <a:lnSpc>
                          <a:spcPct val="11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366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×7.7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144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271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7310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</a:t>
                      </a:r>
                      <a:r>
                        <a:rPr sz="6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937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0.30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890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8425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</a:t>
                      </a:r>
                      <a:r>
                        <a:rPr sz="6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636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0.30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620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r>
                        <a:rPr sz="600" kern="0" spc="-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874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0.30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160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500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3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1915" algn="l" rtl="0" eaLnBrk="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AFB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2865" algn="l" rtl="0" eaLnBrk="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331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AF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940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×7.7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667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0.34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064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100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×7.7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71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0.30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175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5880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</a:t>
                      </a:r>
                      <a:r>
                        <a:rPr sz="6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144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0.30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890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9215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8×10.2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937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0.30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890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10×10.2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636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0.15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938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670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2880" indent="-163830" algn="l" rtl="0" eaLnBrk="0">
                        <a:lnSpc>
                          <a:spcPct val="111000"/>
                        </a:lnSpc>
                        <a:spcBef>
                          <a:spcPts val="5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12.5×13.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874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0.11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033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670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9375" algn="l" rtl="0" eaLnBrk="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8F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0325" algn="l" rtl="0" eaLnBrk="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471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8F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720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6.3×7.7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032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0.34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064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0805" indent="-635" algn="l" rtl="0" eaLnBrk="0">
                        <a:lnSpc>
                          <a:spcPct val="117000"/>
                        </a:lnSpc>
                        <a:spcBef>
                          <a:spcPts val="0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6.3×7.7 </a:t>
                      </a: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</a:t>
                      </a:r>
                      <a:r>
                        <a:rPr sz="6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0325" algn="l" rtl="0" eaLnBrk="0">
                        <a:lnSpc>
                          <a:spcPct val="67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0.34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60325" algn="l" rtl="0" eaLnBrk="0">
                        <a:lnSpc>
                          <a:spcPts val="845"/>
                        </a:lnSpc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0.30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366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algn="l" rtl="0" eaLnBrk="0">
                        <a:lnSpc>
                          <a:spcPct val="12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175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2070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</a:t>
                      </a:r>
                      <a:r>
                        <a:rPr sz="6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144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0.30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890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2865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10×10.2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937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0.15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208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670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6835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r>
                        <a:rPr sz="600" kern="0" spc="-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636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0.15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938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670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2880" indent="-163830" algn="l" rtl="0" eaLnBrk="0">
                        <a:lnSpc>
                          <a:spcPct val="113000"/>
                        </a:lnSpc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12.5×13.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874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0.11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033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670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0645" algn="l" rtl="0" eaLnBrk="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680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8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1595" algn="l" rtl="0" eaLnBrk="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681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8F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8420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</a:t>
                      </a:r>
                      <a:r>
                        <a:rPr sz="6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032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0.30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874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1595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10×10.2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032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0.15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302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670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195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r>
                        <a:rPr sz="600" kern="0" spc="-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144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0.15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208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670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0165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12.5×13.5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636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0.11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938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670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830" algn="l" rtl="0" eaLnBrk="0">
                        <a:lnSpc>
                          <a:spcPct val="79000"/>
                        </a:lnSpc>
                        <a:spcBef>
                          <a:spcPts val="0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1.000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7F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8580" algn="l" rtl="0" eaLnBrk="0">
                        <a:lnSpc>
                          <a:spcPct val="79000"/>
                        </a:lnSpc>
                        <a:spcBef>
                          <a:spcPts val="0"/>
                        </a:spcBef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102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8F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8420" algn="l" rtl="0" eaLnBrk="0">
                        <a:lnSpc>
                          <a:spcPts val="840"/>
                        </a:lnSpc>
                        <a:spcBef>
                          <a:spcPts val="5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</a:t>
                      </a:r>
                      <a:r>
                        <a:rPr sz="6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032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0.30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874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1595" algn="l" rtl="0" eaLnBrk="0">
                        <a:lnSpc>
                          <a:spcPts val="840"/>
                        </a:lnSpc>
                        <a:spcBef>
                          <a:spcPts val="5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10×10.2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032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0.15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302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670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3180" algn="l" rtl="0" eaLnBrk="0">
                        <a:lnSpc>
                          <a:spcPts val="840"/>
                        </a:lnSpc>
                        <a:spcBef>
                          <a:spcPts val="5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r>
                        <a:rPr sz="600" kern="0" spc="-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144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0.15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208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670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12.5×13.5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937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0.11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208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6835" algn="l" rtl="0" eaLnBrk="0">
                        <a:lnSpc>
                          <a:spcPts val="840"/>
                        </a:lnSpc>
                        <a:spcBef>
                          <a:spcPts val="5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</a:t>
                      </a:r>
                      <a:r>
                        <a:rPr sz="600" kern="0" spc="-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080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0.054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842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1.260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" algn="l" rtl="0" eaLnBrk="0">
                        <a:lnSpc>
                          <a:spcPts val="840"/>
                        </a:lnSpc>
                        <a:spcBef>
                          <a:spcPts val="5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</a:t>
                      </a:r>
                      <a:r>
                        <a:rPr sz="600" kern="0" spc="-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318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0.087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6200" algn="l" rtl="0" eaLnBrk="0">
                        <a:lnSpc>
                          <a:spcPct val="89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1,060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830" algn="l" rtl="0" eaLnBrk="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1,500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7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8580" algn="l" rtl="0" eaLnBrk="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152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8F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720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r>
                        <a:rPr sz="600" kern="0" spc="-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032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0.15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001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670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480" algn="l" rtl="0" eaLnBrk="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2,200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6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2230" algn="l" rtl="0" eaLnBrk="0">
                        <a:lnSpc>
                          <a:spcPct val="79000"/>
                        </a:lnSpc>
                        <a:spcBef>
                          <a:spcPts val="0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222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8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9230" indent="-168275" algn="l" rtl="0" eaLnBrk="0">
                        <a:lnSpc>
                          <a:spcPct val="111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12.5×13.</a:t>
                      </a: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92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0.070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937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820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240" algn="l" rtl="0" eaLnBrk="0">
                        <a:lnSpc>
                          <a:spcPts val="840"/>
                        </a:lnSpc>
                        <a:spcBef>
                          <a:spcPts val="5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12.5×13.5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92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0.070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239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820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195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</a:t>
                      </a:r>
                      <a:r>
                        <a:rPr sz="600" kern="0" spc="-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588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0.054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1120" algn="l" rtl="0" eaLnBrk="0">
                        <a:lnSpc>
                          <a:spcPct val="89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1,260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085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</a:t>
                      </a:r>
                      <a:r>
                        <a:rPr sz="600" kern="0" spc="-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445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0.054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112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1.260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6835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18×21.5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080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0.038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842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1.750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021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115" algn="l" rtl="0" eaLnBrk="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3,300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BFB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2865" algn="l" rtl="0" eaLnBrk="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332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0005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12.5</a:t>
                      </a:r>
                      <a:r>
                        <a:rPr sz="600" kern="0" spc="-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92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0.060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937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3815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</a:t>
                      </a:r>
                      <a:r>
                        <a:rPr sz="600" kern="0" spc="-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92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0.054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29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1.260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195" algn="l" rtl="0" eaLnBrk="0">
                        <a:lnSpc>
                          <a:spcPct val="117000"/>
                        </a:lnSpc>
                        <a:spcBef>
                          <a:spcPts val="5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</a:t>
                      </a:r>
                      <a:r>
                        <a:rPr sz="600" kern="0" spc="-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16.5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16×21.5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5880" algn="l" rtl="0" eaLnBrk="0">
                        <a:lnSpc>
                          <a:spcPct val="116000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0.054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0.038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1120" algn="l" rtl="0" eaLnBrk="0">
                        <a:lnSpc>
                          <a:spcPct val="89000"/>
                        </a:lnSpc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1,260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algn="l" rtl="0" eaLnBrk="0">
                        <a:lnSpc>
                          <a:spcPct val="14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1120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1,630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1435" algn="l" rtl="0" eaLnBrk="0">
                        <a:lnSpc>
                          <a:spcPct val="117000"/>
                        </a:lnSpc>
                        <a:spcBef>
                          <a:spcPts val="5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</a:t>
                      </a:r>
                      <a:r>
                        <a:rPr sz="600" kern="0" spc="-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16.5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16×21.5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18×21.5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0800" indent="-6350" algn="just" rtl="0" eaLnBrk="0">
                        <a:lnSpc>
                          <a:spcPct val="116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0.048</a:t>
                      </a: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0.038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0.038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1120" algn="l" rtl="0" eaLnBrk="0">
                        <a:lnSpc>
                          <a:spcPct val="89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1,500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71120" algn="l" rtl="0" eaLnBrk="0">
                        <a:lnSpc>
                          <a:spcPct val="89000"/>
                        </a:lnSpc>
                        <a:spcBef>
                          <a:spcPts val="29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1,630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algn="l" rtl="0" eaLnBrk="0">
                        <a:lnSpc>
                          <a:spcPct val="11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747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1,750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10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8575" algn="l" rtl="0" eaLnBrk="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sz="8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4.700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7F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0325" algn="l" rtl="0" eaLnBrk="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472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0005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</a:t>
                      </a:r>
                      <a:r>
                        <a:rPr sz="600" kern="0" spc="-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92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0.054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1275" algn="l" rtl="0" eaLnBrk="0">
                        <a:lnSpc>
                          <a:spcPct val="89000"/>
                        </a:lnSpc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1,260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3815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</a:t>
                      </a:r>
                      <a:r>
                        <a:rPr sz="600" kern="0" spc="-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92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0.054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29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1.260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195" algn="l" rtl="0" eaLnBrk="0">
                        <a:lnSpc>
                          <a:spcPct val="115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</a:t>
                      </a:r>
                      <a:r>
                        <a:rPr sz="600" kern="0" spc="-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16.5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16×21.5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5880" algn="l" rtl="0" eaLnBrk="0">
                        <a:lnSpc>
                          <a:spcPct val="116000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0.048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0.038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1120" algn="l" rtl="0" eaLnBrk="0">
                        <a:lnSpc>
                          <a:spcPct val="89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1,500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algn="l" rtl="0" eaLnBrk="0">
                        <a:lnSpc>
                          <a:spcPct val="120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747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1,630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39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845" algn="l" rtl="0" eaLnBrk="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6.800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8F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1595" algn="l" rtl="0" eaLnBrk="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682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9F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0005" algn="l" rtl="0" eaLnBrk="0">
                        <a:lnSpc>
                          <a:spcPct val="112000"/>
                        </a:lnSpc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</a:t>
                      </a:r>
                      <a:r>
                        <a:rPr sz="600" kern="0" spc="-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16.5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16×21.5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925" algn="l" rtl="0" eaLnBrk="0">
                        <a:lnSpc>
                          <a:spcPct val="116000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0.048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0.038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1275" algn="l" rtl="0" eaLnBrk="0">
                        <a:lnSpc>
                          <a:spcPct val="108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1,500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1.630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9530" algn="l" rtl="0" eaLnBrk="0">
                        <a:lnSpc>
                          <a:spcPct val="112000"/>
                        </a:lnSpc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</a:t>
                      </a:r>
                      <a:r>
                        <a:rPr sz="600" kern="0" spc="-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16.5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16×21.5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925" algn="l" rtl="0" eaLnBrk="0">
                        <a:lnSpc>
                          <a:spcPct val="116000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0.048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0.038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290" algn="l" rtl="0" eaLnBrk="0">
                        <a:lnSpc>
                          <a:spcPct val="89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1,500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290" algn="l" rtl="0" eaLnBrk="0">
                        <a:lnSpc>
                          <a:spcPct val="85000"/>
                        </a:lnSpc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1,630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210" algn="l" rtl="0" eaLnBrk="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8.200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8F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0960" algn="l" rtl="0" eaLnBrk="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822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9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2705" indent="-13335" algn="l" rtl="0" eaLnBrk="0">
                        <a:lnSpc>
                          <a:spcPct val="110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</a:t>
                      </a:r>
                      <a:r>
                        <a:rPr sz="600" kern="0" spc="-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×</a:t>
                      </a:r>
                      <a:r>
                        <a:rPr sz="600" kern="0" spc="-2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16.5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16×21.5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925" algn="l" rtl="0" eaLnBrk="0">
                        <a:lnSpc>
                          <a:spcPct val="116000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0.048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0.038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1275" algn="l" rtl="0" eaLnBrk="0">
                        <a:lnSpc>
                          <a:spcPct val="108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1,500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1.630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3815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18×21.5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92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0.038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290" algn="l" rtl="0" eaLnBrk="0">
                        <a:lnSpc>
                          <a:spcPct val="89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1,750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90" name="textbox 1190"/>
          <p:cNvSpPr/>
          <p:nvPr/>
        </p:nvSpPr>
        <p:spPr>
          <a:xfrm>
            <a:off x="510540" y="613956"/>
            <a:ext cx="2019935" cy="138366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25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25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1130"/>
              </a:lnSpc>
              <a:spcBef>
                <a:spcPts val="5"/>
              </a:spcBef>
            </a:pPr>
            <a:r>
              <a:rPr sz="900" kern="0" spc="11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标示</a:t>
            </a:r>
            <a:r>
              <a:rPr sz="900" kern="0" spc="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</a:t>
            </a:r>
            <a:endParaRPr sz="900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pic>
        <p:nvPicPr>
          <p:cNvPr id="1192" name="picture 119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882002" y="626656"/>
            <a:ext cx="1632483" cy="1342428"/>
          </a:xfrm>
          <a:prstGeom prst="rect">
            <a:avLst/>
          </a:prstGeom>
        </p:spPr>
      </p:pic>
      <p:sp>
        <p:nvSpPr>
          <p:cNvPr id="1194" name="textbox 1194"/>
          <p:cNvSpPr/>
          <p:nvPr/>
        </p:nvSpPr>
        <p:spPr>
          <a:xfrm>
            <a:off x="3782672" y="2141892"/>
            <a:ext cx="3239770" cy="50228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1105"/>
              </a:lnSpc>
            </a:pPr>
            <a:r>
              <a:rPr sz="900" kern="0" spc="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尺寸：直径(ΦD)×长度</a:t>
            </a:r>
            <a:r>
              <a:rPr sz="900" kern="0" spc="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(L),</a:t>
            </a:r>
            <a:r>
              <a:rPr sz="900" kern="0" spc="2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sz="900" kern="0" spc="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(毫米/</a:t>
            </a:r>
            <a:r>
              <a:rPr sz="9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mm</a:t>
            </a:r>
            <a:r>
              <a:rPr sz="900" kern="0" spc="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endParaRPr sz="9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20320" algn="l" rtl="0" eaLnBrk="0">
              <a:lnSpc>
                <a:spcPts val="1105"/>
              </a:lnSpc>
              <a:spcBef>
                <a:spcPts val="210"/>
              </a:spcBef>
            </a:pPr>
            <a:r>
              <a:rPr sz="900" kern="0" spc="7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容许纹波电流：毫安</a:t>
            </a:r>
            <a:r>
              <a:rPr sz="900" kern="0" spc="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/均方根(</a:t>
            </a:r>
            <a:r>
              <a:rPr sz="9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mArms</a:t>
            </a:r>
            <a:r>
              <a:rPr sz="900" kern="0" spc="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)，100k赫兹(</a:t>
            </a:r>
            <a:r>
              <a:rPr sz="9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Hz</a:t>
            </a:r>
            <a:r>
              <a:rPr sz="900" kern="0" spc="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),105℃</a:t>
            </a:r>
            <a:endParaRPr sz="9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26670" algn="l" rtl="0" eaLnBrk="0">
              <a:lnSpc>
                <a:spcPts val="1120"/>
              </a:lnSpc>
              <a:spcBef>
                <a:spcPts val="215"/>
              </a:spcBef>
            </a:pPr>
            <a:r>
              <a:rPr sz="900" kern="0" spc="1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阻抗值：</a:t>
            </a:r>
            <a:r>
              <a:rPr sz="900" kern="0" spc="-2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900" kern="0" spc="1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欧姆(Ω)/最大值，</a:t>
            </a:r>
            <a:r>
              <a:rPr sz="900" kern="0" spc="-2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900" kern="0" spc="1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100k赫兹(</a:t>
            </a:r>
            <a:r>
              <a:rPr sz="9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Hz</a:t>
            </a:r>
            <a:r>
              <a:rPr sz="900" kern="0" spc="1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).</a:t>
            </a:r>
            <a:r>
              <a:rPr sz="900" kern="0" spc="9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20℃</a:t>
            </a:r>
            <a:endParaRPr sz="9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196" name="textbox 1196"/>
          <p:cNvSpPr/>
          <p:nvPr/>
        </p:nvSpPr>
        <p:spPr>
          <a:xfrm>
            <a:off x="507083" y="2041461"/>
            <a:ext cx="2625725" cy="56515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4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199640" algn="l" rtl="0" eaLnBrk="0">
              <a:lnSpc>
                <a:spcPct val="95000"/>
              </a:lnSpc>
              <a:tabLst>
                <a:tab pos="2226945" algn="l"/>
              </a:tabLst>
            </a:pPr>
            <a:r>
              <a:rPr sz="500" kern="0" spc="0" dirty="0">
                <a:solidFill>
                  <a:srgbClr val="0000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500" kern="0" spc="230" dirty="0">
                <a:solidFill>
                  <a:srgbClr val="0000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仁</a:t>
            </a:r>
            <a:r>
              <a:rPr sz="500" kern="0" spc="60" dirty="0">
                <a:solidFill>
                  <a:srgbClr val="0000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500" kern="0" spc="230" dirty="0">
                <a:solidFill>
                  <a:srgbClr val="0000F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e</a:t>
            </a:r>
            <a:r>
              <a:rPr sz="500" kern="0" spc="20" dirty="0">
                <a:solidFill>
                  <a:srgbClr val="0000F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    </a:t>
            </a:r>
            <a:r>
              <a:rPr sz="500" kern="0" spc="230" dirty="0">
                <a:solidFill>
                  <a:srgbClr val="0000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厂</a:t>
            </a:r>
            <a:endParaRPr sz="5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90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16000"/>
              </a:lnSpc>
            </a:pPr>
            <a:endParaRPr sz="2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1115"/>
              </a:lnSpc>
              <a:spcBef>
                <a:spcPts val="0"/>
              </a:spcBef>
            </a:pPr>
            <a:r>
              <a:rPr sz="900" kern="0" spc="1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制品尺寸与容许纹波电流一览表</a:t>
            </a:r>
            <a:endParaRPr sz="9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198" name="picture 119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2047278" y="2054161"/>
            <a:ext cx="660057" cy="96685"/>
          </a:xfrm>
          <a:prstGeom prst="rect">
            <a:avLst/>
          </a:prstGeom>
        </p:spPr>
      </p:pic>
      <p:sp>
        <p:nvSpPr>
          <p:cNvPr id="1200" name="textbox 1200"/>
          <p:cNvSpPr/>
          <p:nvPr/>
        </p:nvSpPr>
        <p:spPr>
          <a:xfrm>
            <a:off x="1331244" y="247319"/>
            <a:ext cx="5323840" cy="24002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1685"/>
              </a:lnSpc>
            </a:pPr>
            <a:r>
              <a:rPr sz="1900" b="1" i="1" kern="0" spc="50" baseline="-70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贴片型铝电解电容器</a:t>
            </a:r>
            <a:r>
              <a:rPr sz="1200" kern="0" spc="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</a:t>
            </a:r>
            <a:r>
              <a:rPr sz="1200" kern="0" spc="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    </a:t>
            </a:r>
            <a:r>
              <a:rPr sz="2100" kern="0" spc="0" baseline="80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http</a:t>
            </a:r>
            <a:r>
              <a:rPr sz="2100" kern="0" spc="40" baseline="80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://</a:t>
            </a:r>
            <a:r>
              <a:rPr sz="2100" kern="0" spc="0" baseline="80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www</a:t>
            </a:r>
            <a:r>
              <a:rPr sz="2100" kern="0" spc="40" baseline="80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r>
              <a:rPr sz="2100" kern="0" spc="0" baseline="80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roqang</a:t>
            </a:r>
            <a:r>
              <a:rPr sz="2100" kern="0" spc="40" baseline="80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r>
              <a:rPr sz="2100" kern="0" spc="0" baseline="80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com</a:t>
            </a:r>
            <a:endParaRPr sz="2100" baseline="80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202" name="textbox 1202"/>
          <p:cNvSpPr/>
          <p:nvPr/>
        </p:nvSpPr>
        <p:spPr>
          <a:xfrm>
            <a:off x="579119" y="2641091"/>
            <a:ext cx="561340" cy="564515"/>
          </a:xfrm>
          <a:prstGeom prst="rect">
            <a:avLst/>
          </a:prstGeom>
          <a:solidFill>
            <a:srgbClr val="C9E8F6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32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93040" algn="l" rtl="0" eaLnBrk="0">
              <a:lnSpc>
                <a:spcPct val="96000"/>
              </a:lnSpc>
            </a:pPr>
            <a:r>
              <a:rPr sz="5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额定电压Vac</a:t>
            </a:r>
            <a:endParaRPr sz="5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391795" algn="l" rtl="0" eaLnBrk="0">
              <a:lnSpc>
                <a:spcPct val="96000"/>
              </a:lnSpc>
              <a:spcBef>
                <a:spcPts val="625"/>
              </a:spcBef>
            </a:pPr>
            <a:r>
              <a:rPr sz="500" kern="0" spc="-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内容</a:t>
            </a:r>
            <a:endParaRPr sz="5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3175" algn="l" rtl="0" eaLnBrk="0">
              <a:lnSpc>
                <a:spcPct val="95000"/>
              </a:lnSpc>
              <a:spcBef>
                <a:spcPts val="30"/>
              </a:spcBef>
            </a:pPr>
            <a:r>
              <a:rPr sz="5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静电容量</a:t>
            </a:r>
            <a:endParaRPr sz="5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36830" algn="l" rtl="0" eaLnBrk="0">
              <a:lnSpc>
                <a:spcPct val="96000"/>
              </a:lnSpc>
              <a:spcBef>
                <a:spcPts val="25"/>
              </a:spcBef>
            </a:pPr>
            <a:r>
              <a:rPr sz="500" kern="0" spc="-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（uF/微法拉）</a:t>
            </a:r>
            <a:endParaRPr sz="5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204" name="picture 120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577075" y="2630335"/>
            <a:ext cx="589559" cy="592454"/>
          </a:xfrm>
          <a:prstGeom prst="rect">
            <a:avLst/>
          </a:prstGeom>
        </p:spPr>
      </p:pic>
      <p:pic>
        <p:nvPicPr>
          <p:cNvPr id="1206" name="picture 120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62970" y="87264"/>
            <a:ext cx="453389" cy="473723"/>
          </a:xfrm>
          <a:prstGeom prst="rect">
            <a:avLst/>
          </a:prstGeom>
        </p:spPr>
      </p:pic>
      <p:sp>
        <p:nvSpPr>
          <p:cNvPr id="1208" name="textbox 1208"/>
          <p:cNvSpPr/>
          <p:nvPr/>
        </p:nvSpPr>
        <p:spPr>
          <a:xfrm>
            <a:off x="6375953" y="678171"/>
            <a:ext cx="626744" cy="40576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78000"/>
              </a:lnSpc>
            </a:pPr>
            <a:r>
              <a:rPr sz="3200" b="1" kern="0" spc="-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RVE</a:t>
            </a:r>
            <a:endParaRPr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210" name="textbox 1210"/>
          <p:cNvSpPr/>
          <p:nvPr/>
        </p:nvSpPr>
        <p:spPr>
          <a:xfrm>
            <a:off x="3696741" y="10277729"/>
            <a:ext cx="183514" cy="19177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2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78000"/>
              </a:lnSpc>
            </a:pPr>
            <a:r>
              <a:rPr sz="1400" kern="0" spc="-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17</a:t>
            </a:r>
            <a:endParaRPr sz="1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12" name="table 1212"/>
          <p:cNvGraphicFramePr>
            <a:graphicFrameLocks noGrp="1"/>
          </p:cNvGraphicFramePr>
          <p:nvPr/>
        </p:nvGraphicFramePr>
        <p:xfrm>
          <a:off x="506323" y="1269365"/>
          <a:ext cx="4993004" cy="2142490"/>
        </p:xfrm>
        <a:graphic>
          <a:graphicData uri="http://schemas.openxmlformats.org/drawingml/2006/table">
            <a:tbl>
              <a:tblPr/>
              <a:tblGrid>
                <a:gridCol w="407034"/>
                <a:gridCol w="391795"/>
                <a:gridCol w="534669"/>
                <a:gridCol w="436244"/>
                <a:gridCol w="427354"/>
                <a:gridCol w="534669"/>
                <a:gridCol w="445134"/>
                <a:gridCol w="409575"/>
                <a:gridCol w="534669"/>
                <a:gridCol w="436244"/>
                <a:gridCol w="435609"/>
              </a:tblGrid>
              <a:tr h="247650">
                <a:tc rowSpan="2" grid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8F7"/>
                    </a:solidFill>
                  </a:tcPr>
                </a:tc>
                <a:tc rowSpan="2"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8F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30860" algn="l" rtl="0" eaLnBrk="0">
                        <a:lnSpc>
                          <a:spcPct val="88000"/>
                        </a:lnSpc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63V(1J)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9FB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9FB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9FB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25780" algn="l" rtl="0" eaLnBrk="0">
                        <a:lnSpc>
                          <a:spcPct val="88000"/>
                        </a:lnSpc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80V(1K)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BFC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BFC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BF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14350" algn="l" rtl="0" eaLnBrk="0">
                        <a:lnSpc>
                          <a:spcPct val="88000"/>
                        </a:lnSpc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100V(2A)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BFC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BFC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BFC"/>
                    </a:solidFill>
                  </a:tcPr>
                </a:tc>
              </a:tr>
              <a:tr h="244475">
                <a:tc vMerge="1" gridSpan="2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160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8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ΦD×L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BF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620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阻抗值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6F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mA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9F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160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8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ΦD×L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7F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064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阻抗值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6F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621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800" kern="0" spc="-10" dirty="0">
                          <a:solidFill>
                            <a:srgbClr val="005C83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mA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AF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160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8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ΦD×L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7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620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阻抗值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7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764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mA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9F7"/>
                    </a:solidFill>
                  </a:tcPr>
                </a:tc>
              </a:tr>
              <a:tr h="13970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8430" algn="l" rtl="0" eaLnBrk="0">
                        <a:lnSpc>
                          <a:spcPct val="79000"/>
                        </a:lnSpc>
                      </a:pPr>
                      <a:r>
                        <a:rPr sz="800" kern="0" spc="-20" dirty="0">
                          <a:solidFill>
                            <a:srgbClr val="005E87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4.7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8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5095" algn="l" rtl="0" eaLnBrk="0">
                        <a:lnSpc>
                          <a:spcPct val="79000"/>
                        </a:lnSpc>
                      </a:pPr>
                      <a:r>
                        <a:rPr sz="800" kern="0" spc="-20" dirty="0">
                          <a:solidFill>
                            <a:srgbClr val="00547E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4R7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7F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05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05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05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05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05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05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8425" algn="l" rtl="0" eaLnBrk="0">
                        <a:lnSpc>
                          <a:spcPts val="840"/>
                        </a:lnSpc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938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2.8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843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0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3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335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7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endParaRPr sz="7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9F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3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652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7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100</a:t>
                      </a:r>
                      <a:endParaRPr sz="7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7F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8425" algn="l" rtl="0" eaLnBrk="0">
                        <a:lnSpc>
                          <a:spcPts val="840"/>
                        </a:lnSpc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6.3×5.4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938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2.9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589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1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1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1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8425" algn="l" rtl="0" eaLnBrk="0">
                        <a:lnSpc>
                          <a:spcPts val="840"/>
                        </a:lnSpc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6.3×7.7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938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2.0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970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2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3195" algn="l" rtl="0" eaLnBrk="0">
                        <a:lnSpc>
                          <a:spcPct val="79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9F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4460" algn="l" rtl="0" eaLnBrk="0">
                        <a:lnSpc>
                          <a:spcPct val="79000"/>
                        </a:lnSpc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7F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ts val="840"/>
                        </a:lnSpc>
                      </a:pP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6.3×7.7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129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684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5570" algn="l" rtl="0" eaLnBrk="0">
                        <a:lnSpc>
                          <a:spcPts val="840"/>
                        </a:lnSpc>
                      </a:pP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8×10.2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73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1.6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95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5570" algn="l" rtl="0" eaLnBrk="0">
                        <a:lnSpc>
                          <a:spcPts val="840"/>
                        </a:lnSpc>
                      </a:pP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8×10.2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129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1.6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938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0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7005" algn="l" rtl="0" eaLnBrk="0">
                        <a:lnSpc>
                          <a:spcPct val="79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B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9540" algn="l" rtl="0" eaLnBrk="0">
                        <a:lnSpc>
                          <a:spcPct val="79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7F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6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9380" algn="l" rtl="0" eaLnBrk="0">
                        <a:lnSpc>
                          <a:spcPts val="840"/>
                        </a:lnSpc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8×10.2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7005" algn="l" rtl="0" eaLnBrk="0">
                        <a:lnSpc>
                          <a:spcPct val="88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256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6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8585" algn="l" rtl="0" eaLnBrk="0">
                        <a:lnSpc>
                          <a:spcPts val="840"/>
                        </a:lnSpc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10×10.2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0335" algn="l" rtl="0" eaLnBrk="0">
                        <a:lnSpc>
                          <a:spcPct val="88000"/>
                        </a:lnSpc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0.73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367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6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8585" algn="l" rtl="0" eaLnBrk="0">
                        <a:lnSpc>
                          <a:spcPts val="840"/>
                        </a:lnSpc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10×10.2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5890" algn="l" rtl="0" eaLnBrk="0">
                        <a:lnSpc>
                          <a:spcPct val="88000"/>
                        </a:lnSpc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0.73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71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9000"/>
                        </a:lnSpc>
                      </a:pPr>
                      <a:r>
                        <a:rPr sz="800" kern="0" spc="-20" dirty="0">
                          <a:solidFill>
                            <a:srgbClr val="004F76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B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5095" algn="l" rtl="0" eaLnBrk="0">
                        <a:lnSpc>
                          <a:spcPct val="79000"/>
                        </a:lnSpc>
                      </a:pPr>
                      <a:r>
                        <a:rPr sz="800" kern="0" spc="-20" dirty="0">
                          <a:solidFill>
                            <a:srgbClr val="004D8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8F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6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9380" algn="l" rtl="0" eaLnBrk="0">
                        <a:lnSpc>
                          <a:spcPts val="840"/>
                        </a:lnSpc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8×10.2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7005" algn="l" rtl="0" eaLnBrk="0">
                        <a:lnSpc>
                          <a:spcPct val="88000"/>
                        </a:lnSpc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256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6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8585" algn="l" rtl="0" eaLnBrk="0">
                        <a:lnSpc>
                          <a:spcPts val="840"/>
                        </a:lnSpc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10×10.2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3830" algn="l" rtl="0" eaLnBrk="0">
                        <a:lnSpc>
                          <a:spcPct val="88000"/>
                        </a:lnSpc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605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6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8585" algn="l" rtl="0" eaLnBrk="0">
                        <a:lnSpc>
                          <a:spcPts val="840"/>
                        </a:lnSpc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10×10.2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9385" algn="l" rtl="0" eaLnBrk="0">
                        <a:lnSpc>
                          <a:spcPct val="88000"/>
                        </a:lnSpc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25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986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7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100</a:t>
                      </a:r>
                      <a:endParaRPr sz="7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A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652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7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101</a:t>
                      </a:r>
                      <a:endParaRPr sz="7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8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6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8585" algn="l" rtl="0" eaLnBrk="0">
                        <a:lnSpc>
                          <a:spcPts val="840"/>
                        </a:lnSpc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10×10.2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9385" algn="l" rtl="0" eaLnBrk="0">
                        <a:lnSpc>
                          <a:spcPct val="88000"/>
                        </a:lnSpc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176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6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6835" algn="l" rtl="0" eaLnBrk="0">
                        <a:lnSpc>
                          <a:spcPts val="840"/>
                        </a:lnSpc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2.5×13.5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3830" algn="l" rtl="0" eaLnBrk="0">
                        <a:lnSpc>
                          <a:spcPct val="88000"/>
                        </a:lnSpc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605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6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6675" algn="l" rtl="0" eaLnBrk="0">
                        <a:lnSpc>
                          <a:spcPts val="840"/>
                        </a:lnSpc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12.5×13.5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9385" algn="l" rtl="0" eaLnBrk="0">
                        <a:lnSpc>
                          <a:spcPct val="88000"/>
                        </a:lnSpc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811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2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986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7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150</a:t>
                      </a:r>
                      <a:endParaRPr sz="7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8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652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7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151</a:t>
                      </a:r>
                      <a:endParaRPr sz="7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7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6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8105" algn="l" rtl="0" eaLnBrk="0">
                        <a:lnSpc>
                          <a:spcPts val="840"/>
                        </a:lnSpc>
                      </a:pP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12.5×13.5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0.15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494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670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6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6675" algn="l" rtl="0" eaLnBrk="0">
                        <a:lnSpc>
                          <a:spcPts val="840"/>
                        </a:lnSpc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12.5×13.5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0335" algn="l" rtl="0" eaLnBrk="0">
                        <a:lnSpc>
                          <a:spcPct val="88000"/>
                        </a:lnSpc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0.32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287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6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8585" algn="l" rtl="0" eaLnBrk="0">
                        <a:lnSpc>
                          <a:spcPts val="840"/>
                        </a:lnSpc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12.5×16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5890" algn="l" rtl="0" eaLnBrk="0">
                        <a:lnSpc>
                          <a:spcPct val="88000"/>
                        </a:lnSpc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0.26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811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90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1605" algn="l" rtl="0" eaLnBrk="0">
                        <a:lnSpc>
                          <a:spcPct val="79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B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8270" algn="l" rtl="0" eaLnBrk="0">
                        <a:lnSpc>
                          <a:spcPct val="79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221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7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6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8105" algn="l" rtl="0" eaLnBrk="0">
                        <a:lnSpc>
                          <a:spcPts val="840"/>
                        </a:lnSpc>
                      </a:pP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12.5×13.5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9385" algn="l" rtl="0" eaLnBrk="0">
                        <a:lnSpc>
                          <a:spcPct val="88000"/>
                        </a:lnSpc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494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600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965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965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965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965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965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965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4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2875" algn="l" rtl="0" eaLnBrk="0">
                        <a:lnSpc>
                          <a:spcPct val="79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BF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9540" algn="l" rtl="0" eaLnBrk="0">
                        <a:lnSpc>
                          <a:spcPct val="79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331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BFB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085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085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085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085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085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085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085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085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085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70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8430" algn="l" rtl="0" eaLnBrk="0">
                        <a:lnSpc>
                          <a:spcPct val="79000"/>
                        </a:lnSpc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7F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5095" algn="l" rtl="0" eaLnBrk="0">
                        <a:lnSpc>
                          <a:spcPct val="79000"/>
                        </a:lnSpc>
                      </a:pPr>
                      <a:r>
                        <a:rPr sz="800" kern="0" spc="-20" dirty="0">
                          <a:solidFill>
                            <a:srgbClr val="005681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471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7F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05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05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05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05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05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05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05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05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05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08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1605" algn="l" rtl="0" eaLnBrk="0">
                        <a:lnSpc>
                          <a:spcPct val="79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680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B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8270" algn="l" rtl="0" eaLnBrk="0">
                        <a:lnSpc>
                          <a:spcPct val="79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681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9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99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99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99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99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99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99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99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99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99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68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5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9695" algn="l" rtl="0" eaLnBrk="0">
                        <a:lnSpc>
                          <a:spcPct val="79000"/>
                        </a:lnSpc>
                      </a:pPr>
                      <a:r>
                        <a:rPr sz="8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1,000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6F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652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7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102</a:t>
                      </a:r>
                      <a:endParaRPr sz="7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7F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105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105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105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105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105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105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105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105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105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14" name="textbox 1214"/>
          <p:cNvSpPr/>
          <p:nvPr/>
        </p:nvSpPr>
        <p:spPr>
          <a:xfrm>
            <a:off x="513433" y="247319"/>
            <a:ext cx="6492875" cy="103187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829945" algn="l" rtl="0" eaLnBrk="0">
              <a:lnSpc>
                <a:spcPts val="1685"/>
              </a:lnSpc>
            </a:pPr>
            <a:r>
              <a:rPr sz="1900" b="1" i="1" kern="0" spc="50" baseline="-70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贴片型铝电解电容器</a:t>
            </a:r>
            <a:r>
              <a:rPr sz="1200" kern="0" spc="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</a:t>
            </a:r>
            <a:r>
              <a:rPr sz="1200" kern="0" spc="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    </a:t>
            </a:r>
            <a:r>
              <a:rPr sz="2100" kern="0" spc="0" baseline="80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http</a:t>
            </a:r>
            <a:r>
              <a:rPr sz="2100" kern="0" spc="40" baseline="80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://</a:t>
            </a:r>
            <a:r>
              <a:rPr sz="2100" kern="0" spc="0" baseline="80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www</a:t>
            </a:r>
            <a:r>
              <a:rPr sz="2100" kern="0" spc="40" baseline="80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r>
              <a:rPr sz="2100" kern="0" spc="0" baseline="80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roqang</a:t>
            </a:r>
            <a:r>
              <a:rPr sz="2100" kern="0" spc="40" baseline="80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r>
              <a:rPr sz="2100" kern="0" spc="0" baseline="80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com</a:t>
            </a:r>
            <a:endParaRPr sz="2100" baseline="80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r" rtl="0" eaLnBrk="0">
              <a:lnSpc>
                <a:spcPts val="2140"/>
              </a:lnSpc>
              <a:spcBef>
                <a:spcPts val="680"/>
              </a:spcBef>
            </a:pPr>
            <a:r>
              <a:rPr sz="3200" b="1" kern="0" spc="-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RVE</a:t>
            </a:r>
            <a:endParaRPr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2738120" algn="l" rtl="0" eaLnBrk="0">
              <a:lnSpc>
                <a:spcPct val="100000"/>
              </a:lnSpc>
              <a:spcBef>
                <a:spcPts val="5"/>
              </a:spcBef>
            </a:pPr>
            <a:r>
              <a:rPr sz="900" kern="0" spc="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尺寸：直径(ΦD)×长度(L). (毫米/</a:t>
            </a:r>
            <a:r>
              <a:rPr sz="9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mm</a:t>
            </a:r>
            <a:r>
              <a:rPr sz="900" kern="0" spc="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endParaRPr sz="9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2747645" algn="l" rtl="0" eaLnBrk="0">
              <a:lnSpc>
                <a:spcPts val="1105"/>
              </a:lnSpc>
              <a:spcBef>
                <a:spcPts val="10"/>
              </a:spcBef>
            </a:pPr>
            <a:r>
              <a:rPr sz="900" kern="0" spc="7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容许纹波电流：毫安/均方根值(</a:t>
            </a:r>
            <a:r>
              <a:rPr sz="9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mA</a:t>
            </a:r>
            <a:r>
              <a:rPr sz="900" kern="0" spc="7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sz="9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ms</a:t>
            </a:r>
            <a:r>
              <a:rPr sz="900" kern="0" spc="7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),100k赫兹(</a:t>
            </a:r>
            <a:r>
              <a:rPr sz="9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Hz</a:t>
            </a:r>
            <a:r>
              <a:rPr sz="900" kern="0" spc="7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),105℃</a:t>
            </a:r>
            <a:endParaRPr sz="9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2700" algn="l" rtl="0" eaLnBrk="0">
              <a:lnSpc>
                <a:spcPts val="1105"/>
              </a:lnSpc>
              <a:spcBef>
                <a:spcPts val="115"/>
              </a:spcBef>
            </a:pPr>
            <a:r>
              <a:rPr sz="900" kern="0" spc="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制品尺寸与容许纹波电流一览表                 阻抗值：欧姆(</a:t>
            </a:r>
            <a:r>
              <a:rPr sz="900" kern="0" spc="-2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900" kern="0" spc="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Ω</a:t>
            </a:r>
            <a:r>
              <a:rPr sz="900" kern="0" spc="-3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900" kern="0" spc="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 /最大值，100k赫</a:t>
            </a:r>
            <a:r>
              <a:rPr sz="900" kern="0" spc="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兹(</a:t>
            </a:r>
            <a:r>
              <a:rPr sz="9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Hz</a:t>
            </a:r>
            <a:r>
              <a:rPr sz="900" kern="0" spc="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),20℃</a:t>
            </a:r>
            <a:endParaRPr sz="9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1216" name="table 1216"/>
          <p:cNvGraphicFramePr>
            <a:graphicFrameLocks noGrp="1"/>
          </p:cNvGraphicFramePr>
          <p:nvPr/>
        </p:nvGraphicFramePr>
        <p:xfrm>
          <a:off x="240639" y="5401919"/>
          <a:ext cx="6947535" cy="541020"/>
        </p:xfrm>
        <a:graphic>
          <a:graphicData uri="http://schemas.openxmlformats.org/drawingml/2006/table">
            <a:tbl>
              <a:tblPr/>
              <a:tblGrid>
                <a:gridCol w="1092835"/>
                <a:gridCol w="533400"/>
                <a:gridCol w="533400"/>
                <a:gridCol w="520700"/>
                <a:gridCol w="533400"/>
                <a:gridCol w="533400"/>
                <a:gridCol w="533400"/>
                <a:gridCol w="527050"/>
                <a:gridCol w="533400"/>
                <a:gridCol w="533400"/>
                <a:gridCol w="533400"/>
                <a:gridCol w="539750"/>
              </a:tblGrid>
              <a:tr h="2673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r" rtl="0" eaLnBrk="0">
                        <a:lnSpc>
                          <a:spcPts val="1460"/>
                        </a:lnSpc>
                        <a:spcBef>
                          <a:spcPts val="5"/>
                        </a:spcBef>
                      </a:pPr>
                      <a:r>
                        <a:rPr sz="1200" kern="0" spc="50" dirty="0">
                          <a:solidFill>
                            <a:srgbClr val="006D9C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额定电压(W</a:t>
                      </a:r>
                      <a:r>
                        <a:rPr sz="12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.</a:t>
                      </a:r>
                      <a:r>
                        <a:rPr sz="1200" kern="0" spc="50" dirty="0">
                          <a:solidFill>
                            <a:srgbClr val="00749E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V)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796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62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193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240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240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732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367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177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050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81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68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1300" algn="l" rtl="0" eaLnBrk="0">
                        <a:lnSpc>
                          <a:spcPts val="1460"/>
                        </a:lnSpc>
                        <a:spcBef>
                          <a:spcPts val="5"/>
                        </a:spcBef>
                      </a:pPr>
                      <a:r>
                        <a:rPr sz="1200" kern="0" spc="50" dirty="0">
                          <a:solidFill>
                            <a:srgbClr val="006A9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电压代码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177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177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0J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621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1A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193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1C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256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1D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256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1E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62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1V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256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1H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256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1J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193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1K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240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2A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218" name="table 1218"/>
          <p:cNvGraphicFramePr>
            <a:graphicFrameLocks noGrp="1"/>
          </p:cNvGraphicFramePr>
          <p:nvPr/>
        </p:nvGraphicFramePr>
        <p:xfrm>
          <a:off x="240639" y="6068059"/>
          <a:ext cx="5873750" cy="546100"/>
        </p:xfrm>
        <a:graphic>
          <a:graphicData uri="http://schemas.openxmlformats.org/drawingml/2006/table">
            <a:tbl>
              <a:tblPr/>
              <a:tblGrid>
                <a:gridCol w="1086485"/>
                <a:gridCol w="532765"/>
                <a:gridCol w="533400"/>
                <a:gridCol w="520700"/>
                <a:gridCol w="539750"/>
                <a:gridCol w="533400"/>
                <a:gridCol w="527050"/>
                <a:gridCol w="533400"/>
                <a:gridCol w="533400"/>
                <a:gridCol w="533400"/>
              </a:tblGrid>
              <a:tr h="26670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r" rtl="0" eaLnBrk="0">
                        <a:lnSpc>
                          <a:spcPts val="1460"/>
                        </a:lnSpc>
                        <a:spcBef>
                          <a:spcPts val="5"/>
                        </a:spcBef>
                      </a:pPr>
                      <a:r>
                        <a:rPr sz="1200" kern="0" spc="50" dirty="0">
                          <a:solidFill>
                            <a:srgbClr val="007B9A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额定电压(W.V)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81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875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160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49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986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986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605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400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54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420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605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1300" algn="l" rtl="0" eaLnBrk="0">
                        <a:lnSpc>
                          <a:spcPts val="1460"/>
                        </a:lnSpc>
                        <a:spcBef>
                          <a:spcPts val="5"/>
                        </a:spcBef>
                      </a:pPr>
                      <a:r>
                        <a:rPr sz="1200" kern="0" spc="50" dirty="0">
                          <a:solidFill>
                            <a:srgbClr val="00638E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电压代码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240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2C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30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2S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669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2D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240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2E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30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2F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669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2V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30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30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2P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605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2W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20" name="textbox 1220"/>
          <p:cNvSpPr/>
          <p:nvPr/>
        </p:nvSpPr>
        <p:spPr>
          <a:xfrm>
            <a:off x="1880107" y="3846435"/>
            <a:ext cx="729615" cy="75945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1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63830" algn="l" rtl="0" eaLnBrk="0">
              <a:lnSpc>
                <a:spcPct val="95000"/>
              </a:lnSpc>
            </a:pPr>
            <a:r>
              <a:rPr sz="900" kern="0" spc="-1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220</a:t>
            </a:r>
            <a:r>
              <a:rPr sz="9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微法拉</a:t>
            </a:r>
            <a:endParaRPr sz="9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8415" algn="l" rtl="0" eaLnBrk="0">
              <a:lnSpc>
                <a:spcPct val="85000"/>
              </a:lnSpc>
              <a:spcBef>
                <a:spcPts val="1450"/>
              </a:spcBef>
              <a:tabLst>
                <a:tab pos="261620" algn="l"/>
              </a:tabLst>
            </a:pPr>
            <a:r>
              <a:rPr sz="1500" kern="0" spc="0" dirty="0">
                <a:solidFill>
                  <a:srgbClr val="231F2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	</a:t>
            </a:r>
            <a:r>
              <a:rPr sz="1500" b="1" u="sng" kern="0" spc="-370" dirty="0">
                <a:solidFill>
                  <a:srgbClr val="231F2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b="1" u="sng" kern="0" spc="30" dirty="0">
                <a:solidFill>
                  <a:srgbClr val="231F2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221</a:t>
            </a:r>
            <a:endParaRPr sz="1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7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r" rtl="0" eaLnBrk="0">
              <a:lnSpc>
                <a:spcPct val="95000"/>
              </a:lnSpc>
              <a:spcBef>
                <a:spcPts val="5"/>
              </a:spcBef>
            </a:pPr>
            <a:r>
              <a:rPr sz="8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额定静电容量</a:t>
            </a:r>
            <a:endParaRPr sz="8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222" name="picture 122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1892680" y="4145280"/>
            <a:ext cx="6350" cy="266699"/>
          </a:xfrm>
          <a:prstGeom prst="rect">
            <a:avLst/>
          </a:prstGeom>
        </p:spPr>
      </p:pic>
      <p:sp>
        <p:nvSpPr>
          <p:cNvPr id="1224" name="textbox 1224"/>
          <p:cNvSpPr/>
          <p:nvPr/>
        </p:nvSpPr>
        <p:spPr>
          <a:xfrm>
            <a:off x="2784609" y="3825861"/>
            <a:ext cx="538480" cy="78041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51130" algn="l" rtl="0" eaLnBrk="0">
              <a:lnSpc>
                <a:spcPts val="1225"/>
              </a:lnSpc>
            </a:pPr>
            <a:r>
              <a:rPr sz="900" kern="0" spc="-2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±20%</a:t>
            </a:r>
            <a:endParaRPr sz="9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77165" algn="l" rtl="0" eaLnBrk="0">
              <a:lnSpc>
                <a:spcPct val="84000"/>
              </a:lnSpc>
              <a:spcBef>
                <a:spcPts val="1430"/>
              </a:spcBef>
            </a:pPr>
            <a:r>
              <a:rPr sz="1500" b="1" u="sng" kern="0" spc="-50" dirty="0">
                <a:solidFill>
                  <a:srgbClr val="231F2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M</a:t>
            </a:r>
            <a:r>
              <a:rPr sz="1500" b="1" kern="0" spc="0" dirty="0">
                <a:solidFill>
                  <a:srgbClr val="231F2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   </a:t>
            </a:r>
            <a:endParaRPr sz="1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7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6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5000"/>
              </a:lnSpc>
            </a:pPr>
            <a:r>
              <a:rPr sz="8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容许误差值</a:t>
            </a:r>
            <a:endParaRPr sz="8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226" name="picture 122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302077" y="4085843"/>
            <a:ext cx="6350" cy="266700"/>
          </a:xfrm>
          <a:prstGeom prst="rect">
            <a:avLst/>
          </a:prstGeom>
        </p:spPr>
      </p:pic>
      <p:sp>
        <p:nvSpPr>
          <p:cNvPr id="1228" name="textbox 1228"/>
          <p:cNvSpPr/>
          <p:nvPr/>
        </p:nvSpPr>
        <p:spPr>
          <a:xfrm>
            <a:off x="694194" y="3846435"/>
            <a:ext cx="480059" cy="76073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7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5000"/>
              </a:lnSpc>
            </a:pPr>
            <a:r>
              <a:rPr sz="900" kern="0" spc="-2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RVE</a:t>
            </a:r>
            <a:r>
              <a:rPr sz="900" kern="0" spc="-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系列</a:t>
            </a:r>
            <a:endParaRPr sz="9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49530" algn="l" rtl="0" eaLnBrk="0">
              <a:lnSpc>
                <a:spcPct val="84000"/>
              </a:lnSpc>
              <a:spcBef>
                <a:spcPts val="1465"/>
              </a:spcBef>
            </a:pPr>
            <a:r>
              <a:rPr sz="1500" b="1" u="sng" kern="0" spc="10" dirty="0">
                <a:solidFill>
                  <a:srgbClr val="231F2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RVE</a:t>
            </a:r>
            <a:endParaRPr sz="1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7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86360" algn="l" rtl="0" eaLnBrk="0">
              <a:lnSpc>
                <a:spcPct val="96000"/>
              </a:lnSpc>
              <a:spcBef>
                <a:spcPts val="5"/>
              </a:spcBef>
            </a:pPr>
            <a:r>
              <a:rPr sz="800" kern="0" spc="-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系列名</a:t>
            </a:r>
            <a:endParaRPr sz="8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230" name="textbox 1230"/>
          <p:cNvSpPr/>
          <p:nvPr/>
        </p:nvSpPr>
        <p:spPr>
          <a:xfrm>
            <a:off x="3434802" y="3860151"/>
            <a:ext cx="468630" cy="7461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5095" algn="l" rtl="0" eaLnBrk="0">
              <a:lnSpc>
                <a:spcPct val="81000"/>
              </a:lnSpc>
            </a:pPr>
            <a:r>
              <a:rPr sz="900" kern="0" spc="-2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8*10</a:t>
            </a:r>
            <a:endParaRPr sz="9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85000"/>
              </a:lnSpc>
              <a:spcBef>
                <a:spcPts val="1490"/>
              </a:spcBef>
            </a:pPr>
            <a:r>
              <a:rPr sz="1500" b="1" u="sng" kern="0" spc="30" dirty="0">
                <a:solidFill>
                  <a:srgbClr val="231F2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0810</a:t>
            </a:r>
            <a:endParaRPr sz="1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7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4130" algn="l" rtl="0" eaLnBrk="0">
              <a:lnSpc>
                <a:spcPct val="95000"/>
              </a:lnSpc>
              <a:spcBef>
                <a:spcPts val="5"/>
              </a:spcBef>
            </a:pPr>
            <a:r>
              <a:rPr sz="8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制品尺寸</a:t>
            </a:r>
            <a:endParaRPr sz="8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232" name="picture 12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506323" y="1272629"/>
            <a:ext cx="790752" cy="394486"/>
          </a:xfrm>
          <a:prstGeom prst="rect">
            <a:avLst/>
          </a:prstGeom>
        </p:spPr>
      </p:pic>
      <p:pic>
        <p:nvPicPr>
          <p:cNvPr id="1234" name="picture 123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62970" y="87264"/>
            <a:ext cx="453389" cy="473723"/>
          </a:xfrm>
          <a:prstGeom prst="rect">
            <a:avLst/>
          </a:prstGeom>
        </p:spPr>
      </p:pic>
      <p:sp>
        <p:nvSpPr>
          <p:cNvPr id="1236" name="textbox 1236"/>
          <p:cNvSpPr/>
          <p:nvPr/>
        </p:nvSpPr>
        <p:spPr>
          <a:xfrm>
            <a:off x="1368284" y="3861180"/>
            <a:ext cx="428625" cy="74549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1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92075" algn="l" rtl="0" eaLnBrk="0">
              <a:lnSpc>
                <a:spcPct val="81000"/>
              </a:lnSpc>
            </a:pPr>
            <a:r>
              <a:rPr sz="900" kern="0" spc="-2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35V</a:t>
            </a:r>
            <a:endParaRPr sz="9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03505" algn="l" rtl="0" eaLnBrk="0">
              <a:lnSpc>
                <a:spcPct val="85000"/>
              </a:lnSpc>
              <a:spcBef>
                <a:spcPts val="1470"/>
              </a:spcBef>
            </a:pPr>
            <a:r>
              <a:rPr sz="1500" b="1" u="sng" kern="0" spc="-20" dirty="0">
                <a:solidFill>
                  <a:srgbClr val="231F2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1V</a:t>
            </a:r>
            <a:endParaRPr sz="1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4000"/>
              </a:lnSpc>
            </a:pPr>
            <a:endParaRPr sz="7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7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5000"/>
              </a:lnSpc>
            </a:pPr>
            <a:r>
              <a:rPr sz="8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额定电压</a:t>
            </a:r>
            <a:endParaRPr sz="8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238" name="textbox 1238"/>
          <p:cNvSpPr/>
          <p:nvPr/>
        </p:nvSpPr>
        <p:spPr>
          <a:xfrm>
            <a:off x="457048" y="3486187"/>
            <a:ext cx="766444" cy="16763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1120"/>
              </a:lnSpc>
            </a:pPr>
            <a:r>
              <a:rPr sz="900" b="1" kern="0" spc="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产品编码说明</a:t>
            </a:r>
            <a:endParaRPr sz="9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240" name="textbox 1240"/>
          <p:cNvSpPr/>
          <p:nvPr/>
        </p:nvSpPr>
        <p:spPr>
          <a:xfrm>
            <a:off x="758930" y="1598448"/>
            <a:ext cx="429894" cy="984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1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44450" algn="l" rtl="0" eaLnBrk="0">
              <a:lnSpc>
                <a:spcPct val="96000"/>
              </a:lnSpc>
            </a:pPr>
            <a:r>
              <a:rPr sz="500" kern="0" spc="-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（uF/微法拉）</a:t>
            </a:r>
            <a:endParaRPr sz="5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242" name="textbox 1242"/>
          <p:cNvSpPr/>
          <p:nvPr/>
        </p:nvSpPr>
        <p:spPr>
          <a:xfrm>
            <a:off x="756881" y="1273327"/>
            <a:ext cx="372745" cy="984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1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6000"/>
              </a:lnSpc>
            </a:pPr>
            <a:r>
              <a:rPr sz="5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额定电压Vac</a:t>
            </a:r>
            <a:endParaRPr sz="5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244" name="textbox 1244"/>
          <p:cNvSpPr/>
          <p:nvPr/>
        </p:nvSpPr>
        <p:spPr>
          <a:xfrm>
            <a:off x="3696741" y="10277729"/>
            <a:ext cx="183514" cy="19177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2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78000"/>
              </a:lnSpc>
            </a:pPr>
            <a:r>
              <a:rPr sz="1400" kern="0" spc="-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18</a:t>
            </a:r>
            <a:endParaRPr sz="1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246" name="textbox 1246"/>
          <p:cNvSpPr/>
          <p:nvPr/>
        </p:nvSpPr>
        <p:spPr>
          <a:xfrm>
            <a:off x="522822" y="1517167"/>
            <a:ext cx="277495" cy="984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5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5000"/>
              </a:lnSpc>
            </a:pPr>
            <a:r>
              <a:rPr sz="5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静电容量</a:t>
            </a:r>
            <a:endParaRPr sz="5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248" name="textbox 1248"/>
          <p:cNvSpPr/>
          <p:nvPr/>
        </p:nvSpPr>
        <p:spPr>
          <a:xfrm>
            <a:off x="1145641" y="1435888"/>
            <a:ext cx="142875" cy="984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1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6000"/>
              </a:lnSpc>
            </a:pPr>
            <a:r>
              <a:rPr sz="500" kern="0" spc="-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内容</a:t>
            </a:r>
            <a:endParaRPr sz="5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250" name="picture 125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1269365" y="4154424"/>
            <a:ext cx="6350" cy="266700"/>
          </a:xfrm>
          <a:prstGeom prst="rect">
            <a:avLst/>
          </a:prstGeom>
        </p:spPr>
      </p:pic>
      <p:pic>
        <p:nvPicPr>
          <p:cNvPr id="1252" name="picture 125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2700401" y="4155949"/>
            <a:ext cx="6350" cy="266699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MGRlOWM3MTNhZGU0ODRiYmU1NzAxOGMzYTFhYTFkMWEifQ=="/>
</p:tagLst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satMod val="110000"/>
                <a:lum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satMod val="105000"/>
                <a:lum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shade val="94000"/>
              </a:schemeClr>
            </a:gs>
            <a:gs pos="50000">
              <a:schemeClr val="phClr">
                <a:lumMod val="110000"/>
                <a:satMod val="100000"/>
                <a:tint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5731</Words>
  <Application>WPS 演示</Application>
  <PresentationFormat/>
  <Paragraphs>1629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4" baseType="lpstr">
      <vt:lpstr>Arial</vt:lpstr>
      <vt:lpstr>宋体</vt:lpstr>
      <vt:lpstr>Wingdings</vt:lpstr>
      <vt:lpstr>Arial</vt:lpstr>
      <vt:lpstr>黑体</vt:lpstr>
      <vt:lpstr>Times New Roman</vt:lpstr>
      <vt:lpstr>微软雅黑</vt:lpstr>
      <vt:lpstr>Arial Unicode MS</vt:lpstr>
      <vt:lpstr>Calibri</vt:lpstr>
      <vt:lpstr>MS UI Gothic</vt:lpstr>
      <vt:lpstr>Office theme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﹊Mㄧan.</cp:lastModifiedBy>
  <cp:revision>3</cp:revision>
  <dcterms:created xsi:type="dcterms:W3CDTF">2025-07-14T08:51:00Z</dcterms:created>
  <dcterms:modified xsi:type="dcterms:W3CDTF">2025-07-14T08:56:51Z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O">
    <vt:lpwstr>wqlLaW5nc29mdCBQREYgdG8gV1BTIDEwMA</vt:lpwstr>
  </property>
  <property fmtid="{D5CDD505-2E9C-101B-9397-08002B2CF9AE}" pid="3" name="Created">
    <vt:filetime>2025-07-15T00:50:20Z</vt:filetime>
  </property>
  <property fmtid="{D5CDD505-2E9C-101B-9397-08002B2CF9AE}" pid="4" name="ICV">
    <vt:lpwstr>8B0385ACB2804EFDB7F40CE39A8DC5B7_13</vt:lpwstr>
  </property>
  <property fmtid="{D5CDD505-2E9C-101B-9397-08002B2CF9AE}" pid="5" name="KSOProductBuildVer">
    <vt:lpwstr>2052-12.1.0.18608</vt:lpwstr>
  </property>
</Properties>
</file>